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70" r:id="rId3"/>
    <p:sldId id="271" r:id="rId4"/>
    <p:sldId id="269" r:id="rId5"/>
    <p:sldId id="274" r:id="rId6"/>
    <p:sldId id="272" r:id="rId7"/>
    <p:sldId id="273" r:id="rId8"/>
    <p:sldId id="264" r:id="rId9"/>
    <p:sldId id="275" r:id="rId10"/>
  </p:sldIdLst>
  <p:sldSz cx="9144000" cy="5143500" type="screen16x9"/>
  <p:notesSz cx="6858000" cy="9144000"/>
  <p:embeddedFontLst>
    <p:embeddedFont>
      <p:font typeface="Nunito" panose="020B0604020202020204" charset="0"/>
      <p:regular r:id="rId12"/>
      <p:bold r:id="rId13"/>
      <p:italic r:id="rId14"/>
      <p:boldItalic r:id="rId15"/>
    </p:embeddedFont>
    <p:embeddedFont>
      <p:font typeface="Maven Pro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66"/>
    <a:srgbClr val="FF9933"/>
    <a:srgbClr val="FF6600"/>
    <a:srgbClr val="1A025E"/>
    <a:srgbClr val="34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487ADA0-AC3B-4203-AF0B-9BE4F66C618C}">
  <a:tblStyle styleId="{F487ADA0-AC3B-4203-AF0B-9BE4F66C61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3" autoAdjust="0"/>
  </p:normalViewPr>
  <p:slideViewPr>
    <p:cSldViewPr>
      <p:cViewPr>
        <p:scale>
          <a:sx n="80" d="100"/>
          <a:sy n="80" d="100"/>
        </p:scale>
        <p:origin x="-1074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72" y="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0AEE0-80A3-48C3-81E2-E84F6BACC975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F4806C4-283F-4C33-8CF0-322BFF5D47B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0000">
            <a:alpha val="23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Проблемы диагностики ХОБЛ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D48CFC-77F5-414B-9340-86A2182D0CD8}" type="parTrans" cxnId="{28D0DA5B-24CE-4EAD-B6D2-CFDB584B6D77}">
      <dgm:prSet/>
      <dgm:spPr/>
      <dgm:t>
        <a:bodyPr/>
        <a:lstStyle/>
        <a:p>
          <a:endParaRPr lang="ru-RU"/>
        </a:p>
      </dgm:t>
    </dgm:pt>
    <dgm:pt modelId="{89DD50F5-5CE1-4DC4-95E7-7FF77B47CC94}" type="sibTrans" cxnId="{28D0DA5B-24CE-4EAD-B6D2-CFDB584B6D77}">
      <dgm:prSet/>
      <dgm:spPr/>
      <dgm:t>
        <a:bodyPr/>
        <a:lstStyle/>
        <a:p>
          <a:endParaRPr lang="ru-RU"/>
        </a:p>
      </dgm:t>
    </dgm:pt>
    <dgm:pt modelId="{D5D14757-0107-4C6F-B667-104EEB1480E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1)Запоздалая диагностика ХОБЛ</a:t>
          </a:r>
          <a:endParaRPr lang="ru-RU" sz="1800" dirty="0">
            <a:solidFill>
              <a:srgbClr val="002060"/>
            </a:solidFill>
          </a:endParaRPr>
        </a:p>
      </dgm:t>
    </dgm:pt>
    <dgm:pt modelId="{D22A440B-A064-46A9-9B99-5060E651092B}" type="parTrans" cxnId="{2D7AC6AA-B1AE-4F9C-BD1C-A9D5F435B0C8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A53F2026-45BB-4E6C-9425-63B25ED2D4EA}" type="sibTrans" cxnId="{2D7AC6AA-B1AE-4F9C-BD1C-A9D5F435B0C8}">
      <dgm:prSet/>
      <dgm:spPr/>
      <dgm:t>
        <a:bodyPr/>
        <a:lstStyle/>
        <a:p>
          <a:endParaRPr lang="ru-RU"/>
        </a:p>
      </dgm:t>
    </dgm:pt>
    <dgm:pt modelId="{5CC2B322-A0C7-49A0-9E2E-5DFA854448A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2) Обращение за помощью в стадии развернутых клинических проявлений болезни, когда к хроническому кашлю присоединяется одышка, существенно снижающая качество жизни</a:t>
          </a:r>
          <a:endParaRPr lang="ru-RU" sz="1800" dirty="0">
            <a:solidFill>
              <a:srgbClr val="002060"/>
            </a:solidFill>
          </a:endParaRPr>
        </a:p>
      </dgm:t>
    </dgm:pt>
    <dgm:pt modelId="{8A87ED36-705B-45A6-AA24-34ED1AD1259A}" type="parTrans" cxnId="{409A0755-C1F9-4528-BC66-D540DF837CA3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8A80D8DF-47D1-4E93-8F0B-A1FCB91B2097}" type="sibTrans" cxnId="{409A0755-C1F9-4528-BC66-D540DF837CA3}">
      <dgm:prSet/>
      <dgm:spPr/>
      <dgm:t>
        <a:bodyPr/>
        <a:lstStyle/>
        <a:p>
          <a:endParaRPr lang="ru-RU"/>
        </a:p>
      </dgm:t>
    </dgm:pt>
    <dgm:pt modelId="{8A2998AC-6FF7-4A7C-9DB7-9994A52C2BC1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3)Обращение за помощью в зрелом возрасте, хотя первые проявления ХОБЛ могли отмечаться несколькими десятилетиями ранее</a:t>
          </a:r>
          <a:endParaRPr lang="ru-RU" sz="1800" dirty="0">
            <a:solidFill>
              <a:srgbClr val="002060"/>
            </a:solidFill>
          </a:endParaRPr>
        </a:p>
      </dgm:t>
    </dgm:pt>
    <dgm:pt modelId="{F78D77B1-1C9D-4CB6-878A-00D053DD69E6}" type="parTrans" cxnId="{B0B68C8C-CCAE-46EE-AFE2-6DFC127DA6A5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EB0536E-7CBE-4D06-BD17-6B165E24716F}" type="sibTrans" cxnId="{B0B68C8C-CCAE-46EE-AFE2-6DFC127DA6A5}">
      <dgm:prSet/>
      <dgm:spPr/>
      <dgm:t>
        <a:bodyPr/>
        <a:lstStyle/>
        <a:p>
          <a:endParaRPr lang="ru-RU"/>
        </a:p>
      </dgm:t>
    </dgm:pt>
    <dgm:pt modelId="{3D206AF6-2909-46CE-BD3A-8E702F548978}" type="pres">
      <dgm:prSet presAssocID="{F6A0AEE0-80A3-48C3-81E2-E84F6BACC9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4E0F4-CB8C-466A-B36D-B8FDF8A777A2}" type="pres">
      <dgm:prSet presAssocID="{BF4806C4-283F-4C33-8CF0-322BFF5D47B4}" presName="centerShape" presStyleLbl="node0" presStyleIdx="0" presStyleCnt="1" custScaleX="105881" custScaleY="105365" custLinFactNeighborX="-14959" custLinFactNeighborY="-35674"/>
      <dgm:spPr/>
      <dgm:t>
        <a:bodyPr/>
        <a:lstStyle/>
        <a:p>
          <a:endParaRPr lang="ru-RU"/>
        </a:p>
      </dgm:t>
    </dgm:pt>
    <dgm:pt modelId="{88BD8DBE-59EA-44C1-A538-2D26C8A4AEA3}" type="pres">
      <dgm:prSet presAssocID="{D22A440B-A064-46A9-9B99-5060E651092B}" presName="parTrans" presStyleLbl="bgSibTrans2D1" presStyleIdx="0" presStyleCnt="3" custAng="10697548" custScaleX="41489" custScaleY="118401" custLinFactNeighborX="38419" custLinFactNeighborY="-7309"/>
      <dgm:spPr/>
      <dgm:t>
        <a:bodyPr/>
        <a:lstStyle/>
        <a:p>
          <a:endParaRPr lang="ru-RU"/>
        </a:p>
      </dgm:t>
    </dgm:pt>
    <dgm:pt modelId="{75DC8E04-C719-4C33-903C-60D31D60AEB9}" type="pres">
      <dgm:prSet presAssocID="{D5D14757-0107-4C6F-B667-104EEB1480ED}" presName="node" presStyleLbl="node1" presStyleIdx="0" presStyleCnt="3" custScaleX="79651" custScaleY="168461" custRadScaleRad="131931" custRadScaleInc="-8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60B35-1E06-4DC9-8B7A-C96A1BD77E15}" type="pres">
      <dgm:prSet presAssocID="{8A87ED36-705B-45A6-AA24-34ED1AD1259A}" presName="parTrans" presStyleLbl="bgSibTrans2D1" presStyleIdx="1" presStyleCnt="3" custAng="11094776" custScaleX="51243" custScaleY="158971" custLinFactNeighborX="-9774" custLinFactNeighborY="-67869"/>
      <dgm:spPr/>
      <dgm:t>
        <a:bodyPr/>
        <a:lstStyle/>
        <a:p>
          <a:endParaRPr lang="ru-RU"/>
        </a:p>
      </dgm:t>
    </dgm:pt>
    <dgm:pt modelId="{0B404CB6-5661-46EF-A216-C1987ECD84DC}" type="pres">
      <dgm:prSet presAssocID="{5CC2B322-A0C7-49A0-9E2E-5DFA854448A4}" presName="node" presStyleLbl="node1" presStyleIdx="1" presStyleCnt="3" custScaleX="288789" custScaleY="80132" custRadScaleRad="26854" custRadScaleInc="-204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8DD8A-F78A-4CCB-BE32-8398A88449D5}" type="pres">
      <dgm:prSet presAssocID="{F78D77B1-1C9D-4CB6-878A-00D053DD69E6}" presName="parTrans" presStyleLbl="bgSibTrans2D1" presStyleIdx="2" presStyleCnt="3" custAng="10811469" custScaleX="33989" custScaleY="109631" custLinFactNeighborX="-41888" custLinFactNeighborY="-1138"/>
      <dgm:spPr/>
      <dgm:t>
        <a:bodyPr/>
        <a:lstStyle/>
        <a:p>
          <a:endParaRPr lang="ru-RU"/>
        </a:p>
      </dgm:t>
    </dgm:pt>
    <dgm:pt modelId="{A89CC64E-C889-469B-B5EF-BF897497D64B}" type="pres">
      <dgm:prSet presAssocID="{8A2998AC-6FF7-4A7C-9DB7-9994A52C2BC1}" presName="node" presStyleLbl="node1" presStyleIdx="2" presStyleCnt="3" custScaleX="95317" custScaleY="171249" custRadScaleRad="87510" custRadScaleInc="-2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358A0-C2AA-4136-8AF6-B9C401F1FDF7}" type="presOf" srcId="{D5D14757-0107-4C6F-B667-104EEB1480ED}" destId="{75DC8E04-C719-4C33-903C-60D31D60AEB9}" srcOrd="0" destOrd="0" presId="urn:microsoft.com/office/officeart/2005/8/layout/radial4"/>
    <dgm:cxn modelId="{B9457712-3395-4924-B4D1-360498449E1A}" type="presOf" srcId="{8A87ED36-705B-45A6-AA24-34ED1AD1259A}" destId="{47460B35-1E06-4DC9-8B7A-C96A1BD77E15}" srcOrd="0" destOrd="0" presId="urn:microsoft.com/office/officeart/2005/8/layout/radial4"/>
    <dgm:cxn modelId="{34BA4106-8ABA-4386-857B-B404744101CA}" type="presOf" srcId="{F6A0AEE0-80A3-48C3-81E2-E84F6BACC975}" destId="{3D206AF6-2909-46CE-BD3A-8E702F548978}" srcOrd="0" destOrd="0" presId="urn:microsoft.com/office/officeart/2005/8/layout/radial4"/>
    <dgm:cxn modelId="{9957FDF5-3B87-46FE-AC62-4B537A36D71D}" type="presOf" srcId="{D22A440B-A064-46A9-9B99-5060E651092B}" destId="{88BD8DBE-59EA-44C1-A538-2D26C8A4AEA3}" srcOrd="0" destOrd="0" presId="urn:microsoft.com/office/officeart/2005/8/layout/radial4"/>
    <dgm:cxn modelId="{6EE03511-9B25-4F2D-B938-EFA08A16E36B}" type="presOf" srcId="{BF4806C4-283F-4C33-8CF0-322BFF5D47B4}" destId="{D7F4E0F4-CB8C-466A-B36D-B8FDF8A777A2}" srcOrd="0" destOrd="0" presId="urn:microsoft.com/office/officeart/2005/8/layout/radial4"/>
    <dgm:cxn modelId="{28D0DA5B-24CE-4EAD-B6D2-CFDB584B6D77}" srcId="{F6A0AEE0-80A3-48C3-81E2-E84F6BACC975}" destId="{BF4806C4-283F-4C33-8CF0-322BFF5D47B4}" srcOrd="0" destOrd="0" parTransId="{DED48CFC-77F5-414B-9340-86A2182D0CD8}" sibTransId="{89DD50F5-5CE1-4DC4-95E7-7FF77B47CC94}"/>
    <dgm:cxn modelId="{4F2431D8-44C5-4419-BD0E-49F240F0C6F5}" type="presOf" srcId="{5CC2B322-A0C7-49A0-9E2E-5DFA854448A4}" destId="{0B404CB6-5661-46EF-A216-C1987ECD84DC}" srcOrd="0" destOrd="0" presId="urn:microsoft.com/office/officeart/2005/8/layout/radial4"/>
    <dgm:cxn modelId="{409A0755-C1F9-4528-BC66-D540DF837CA3}" srcId="{BF4806C4-283F-4C33-8CF0-322BFF5D47B4}" destId="{5CC2B322-A0C7-49A0-9E2E-5DFA854448A4}" srcOrd="1" destOrd="0" parTransId="{8A87ED36-705B-45A6-AA24-34ED1AD1259A}" sibTransId="{8A80D8DF-47D1-4E93-8F0B-A1FCB91B2097}"/>
    <dgm:cxn modelId="{9A76729C-68FF-4B94-9F14-D12635B720EE}" type="presOf" srcId="{8A2998AC-6FF7-4A7C-9DB7-9994A52C2BC1}" destId="{A89CC64E-C889-469B-B5EF-BF897497D64B}" srcOrd="0" destOrd="0" presId="urn:microsoft.com/office/officeart/2005/8/layout/radial4"/>
    <dgm:cxn modelId="{DF0808BF-9B4D-4D5F-8A3D-9D9EAF064EC4}" type="presOf" srcId="{F78D77B1-1C9D-4CB6-878A-00D053DD69E6}" destId="{B2E8DD8A-F78A-4CCB-BE32-8398A88449D5}" srcOrd="0" destOrd="0" presId="urn:microsoft.com/office/officeart/2005/8/layout/radial4"/>
    <dgm:cxn modelId="{2D7AC6AA-B1AE-4F9C-BD1C-A9D5F435B0C8}" srcId="{BF4806C4-283F-4C33-8CF0-322BFF5D47B4}" destId="{D5D14757-0107-4C6F-B667-104EEB1480ED}" srcOrd="0" destOrd="0" parTransId="{D22A440B-A064-46A9-9B99-5060E651092B}" sibTransId="{A53F2026-45BB-4E6C-9425-63B25ED2D4EA}"/>
    <dgm:cxn modelId="{B0B68C8C-CCAE-46EE-AFE2-6DFC127DA6A5}" srcId="{BF4806C4-283F-4C33-8CF0-322BFF5D47B4}" destId="{8A2998AC-6FF7-4A7C-9DB7-9994A52C2BC1}" srcOrd="2" destOrd="0" parTransId="{F78D77B1-1C9D-4CB6-878A-00D053DD69E6}" sibTransId="{5EB0536E-7CBE-4D06-BD17-6B165E24716F}"/>
    <dgm:cxn modelId="{5E704350-53BA-4870-8AA6-E503C726E1B6}" type="presParOf" srcId="{3D206AF6-2909-46CE-BD3A-8E702F548978}" destId="{D7F4E0F4-CB8C-466A-B36D-B8FDF8A777A2}" srcOrd="0" destOrd="0" presId="urn:microsoft.com/office/officeart/2005/8/layout/radial4"/>
    <dgm:cxn modelId="{9EF20CD2-F4C7-4F00-800D-B0005D6F9497}" type="presParOf" srcId="{3D206AF6-2909-46CE-BD3A-8E702F548978}" destId="{88BD8DBE-59EA-44C1-A538-2D26C8A4AEA3}" srcOrd="1" destOrd="0" presId="urn:microsoft.com/office/officeart/2005/8/layout/radial4"/>
    <dgm:cxn modelId="{9C55C1BE-931E-45A5-BE49-6D35744B401B}" type="presParOf" srcId="{3D206AF6-2909-46CE-BD3A-8E702F548978}" destId="{75DC8E04-C719-4C33-903C-60D31D60AEB9}" srcOrd="2" destOrd="0" presId="urn:microsoft.com/office/officeart/2005/8/layout/radial4"/>
    <dgm:cxn modelId="{BC1DA20B-851F-48C6-9D8C-24E6E328BAC2}" type="presParOf" srcId="{3D206AF6-2909-46CE-BD3A-8E702F548978}" destId="{47460B35-1E06-4DC9-8B7A-C96A1BD77E15}" srcOrd="3" destOrd="0" presId="urn:microsoft.com/office/officeart/2005/8/layout/radial4"/>
    <dgm:cxn modelId="{1B92C4FA-289F-47BA-8D54-E07B0D29FC76}" type="presParOf" srcId="{3D206AF6-2909-46CE-BD3A-8E702F548978}" destId="{0B404CB6-5661-46EF-A216-C1987ECD84DC}" srcOrd="4" destOrd="0" presId="urn:microsoft.com/office/officeart/2005/8/layout/radial4"/>
    <dgm:cxn modelId="{16EC133D-2A3B-4EEB-84EC-DC4BA52CFAD5}" type="presParOf" srcId="{3D206AF6-2909-46CE-BD3A-8E702F548978}" destId="{B2E8DD8A-F78A-4CCB-BE32-8398A88449D5}" srcOrd="5" destOrd="0" presId="urn:microsoft.com/office/officeart/2005/8/layout/radial4"/>
    <dgm:cxn modelId="{18A6A819-06F5-4CF8-94A2-BDAF84822C95}" type="presParOf" srcId="{3D206AF6-2909-46CE-BD3A-8E702F548978}" destId="{A89CC64E-C889-469B-B5EF-BF897497D64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4E0F4-CB8C-466A-B36D-B8FDF8A777A2}">
      <dsp:nvSpPr>
        <dsp:cNvPr id="0" name=""/>
        <dsp:cNvSpPr/>
      </dsp:nvSpPr>
      <dsp:spPr>
        <a:xfrm>
          <a:off x="2195745" y="360634"/>
          <a:ext cx="2147712" cy="2137245"/>
        </a:xfrm>
        <a:prstGeom prst="ellipse">
          <a:avLst/>
        </a:prstGeom>
        <a:solidFill>
          <a:srgbClr val="FF0000">
            <a:alpha val="23000"/>
          </a:srgb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Проблемы диагностики ХОБЛ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0270" y="673626"/>
        <a:ext cx="1518662" cy="1511261"/>
      </dsp:txXfrm>
    </dsp:sp>
    <dsp:sp modelId="{88BD8DBE-59EA-44C1-A538-2D26C8A4AEA3}">
      <dsp:nvSpPr>
        <dsp:cNvPr id="0" name=""/>
        <dsp:cNvSpPr/>
      </dsp:nvSpPr>
      <dsp:spPr>
        <a:xfrm rot="21256763">
          <a:off x="1773719" y="1163566"/>
          <a:ext cx="463570" cy="6844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C8E04-C719-4C33-903C-60D31D60AEB9}">
      <dsp:nvSpPr>
        <dsp:cNvPr id="0" name=""/>
        <dsp:cNvSpPr/>
      </dsp:nvSpPr>
      <dsp:spPr>
        <a:xfrm>
          <a:off x="251502" y="288658"/>
          <a:ext cx="1534874" cy="259699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1)Запоздалая диагностика ХОБЛ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96457" y="333613"/>
        <a:ext cx="1444964" cy="2507084"/>
      </dsp:txXfrm>
    </dsp:sp>
    <dsp:sp modelId="{47460B35-1E06-4DC9-8B7A-C96A1BD77E15}">
      <dsp:nvSpPr>
        <dsp:cNvPr id="0" name=""/>
        <dsp:cNvSpPr/>
      </dsp:nvSpPr>
      <dsp:spPr>
        <a:xfrm rot="16200000">
          <a:off x="3006678" y="2286019"/>
          <a:ext cx="593266" cy="91901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04CB6-5661-46EF-A216-C1987ECD84DC}">
      <dsp:nvSpPr>
        <dsp:cNvPr id="0" name=""/>
        <dsp:cNvSpPr/>
      </dsp:nvSpPr>
      <dsp:spPr>
        <a:xfrm>
          <a:off x="683564" y="3096967"/>
          <a:ext cx="5564964" cy="12353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2) Обращение за помощью в стадии развернутых клинических проявлений болезни, когда к хроническому кашлю присоединяется одышка, существенно снижающая качество жизни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719745" y="3133148"/>
        <a:ext cx="5492602" cy="1162952"/>
      </dsp:txXfrm>
    </dsp:sp>
    <dsp:sp modelId="{B2E8DD8A-F78A-4CCB-BE32-8398A88449D5}">
      <dsp:nvSpPr>
        <dsp:cNvPr id="0" name=""/>
        <dsp:cNvSpPr/>
      </dsp:nvSpPr>
      <dsp:spPr>
        <a:xfrm rot="11071745">
          <a:off x="4300833" y="1238792"/>
          <a:ext cx="416833" cy="633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CC64E-C889-469B-B5EF-BF897497D64B}">
      <dsp:nvSpPr>
        <dsp:cNvPr id="0" name=""/>
        <dsp:cNvSpPr/>
      </dsp:nvSpPr>
      <dsp:spPr>
        <a:xfrm>
          <a:off x="4716006" y="288653"/>
          <a:ext cx="1836758" cy="26399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3)Обращение за помощью в зрелом возрасте, хотя первые проявления ХОБЛ могли отмечаться несколькими десятилетиями ранее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769803" y="342450"/>
        <a:ext cx="1729164" cy="253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81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honos.ru/dyxanie/dyxatelnaya-nedostatochnos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ldcopd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971600" y="771550"/>
            <a:ext cx="7416824" cy="273630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Патологические механизмы и современное состояние профилактики хронической обструктивной болезни легких (ХОБЛ)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179512" y="3507854"/>
            <a:ext cx="8964488" cy="163564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Блажевич Любовь Евгеньевна, </a:t>
            </a: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к.б.н., кафедра безопасности жизнедеятельности и </a:t>
            </a: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 технологий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ИФКСиТ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ПетрГУ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Петрозаводск, 2018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52360" y="7937"/>
            <a:ext cx="3563888" cy="339502"/>
          </a:xfrm>
          <a:prstGeom prst="rect">
            <a:avLst/>
          </a:prstGeom>
          <a:solidFill>
            <a:srgbClr val="1A0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Петрозаводский государственный университет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leader-id.ru/files/event_organizer_logo/547/54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leader-id.ru/files/event_organizer_logo/547/54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Ольга\Desktop\5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501" y="63859"/>
            <a:ext cx="683568" cy="691625"/>
          </a:xfrm>
          <a:prstGeom prst="rect">
            <a:avLst/>
          </a:prstGeom>
          <a:noFill/>
        </p:spPr>
      </p:pic>
      <p:pic>
        <p:nvPicPr>
          <p:cNvPr id="9" name="Picture 5" descr="http://zoj.kz/wp-content/uploads/2017/12/Depositphotos_41121427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5846"/>
            <a:ext cx="2646242" cy="170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00" y="771550"/>
            <a:ext cx="7924464" cy="2952328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accent1"/>
                </a:solidFill>
              </a:rPr>
              <a:t/>
            </a:r>
            <a:br>
              <a:rPr lang="ru-RU" sz="2000" b="0" dirty="0" smtClean="0">
                <a:solidFill>
                  <a:schemeClr val="accent1"/>
                </a:solidFill>
              </a:rPr>
            </a:br>
            <a:r>
              <a:rPr lang="ru-RU" sz="2000" b="0" dirty="0">
                <a:solidFill>
                  <a:schemeClr val="accent1"/>
                </a:solidFill>
              </a:rPr>
              <a:t/>
            </a:r>
            <a:br>
              <a:rPr lang="ru-RU" sz="2000" b="0" dirty="0">
                <a:solidFill>
                  <a:schemeClr val="accent1"/>
                </a:solidFill>
              </a:rPr>
            </a:br>
            <a:r>
              <a:rPr lang="ru-RU" sz="2000" b="0" dirty="0" smtClean="0">
                <a:solidFill>
                  <a:schemeClr val="accent1"/>
                </a:solidFill>
              </a:rPr>
              <a:t/>
            </a:r>
            <a:br>
              <a:rPr lang="ru-RU" sz="2000" b="0" dirty="0" smtClean="0">
                <a:solidFill>
                  <a:schemeClr val="accent1"/>
                </a:solidFill>
              </a:rPr>
            </a:br>
            <a:r>
              <a:rPr lang="ru-RU" sz="2000" b="0" dirty="0">
                <a:solidFill>
                  <a:schemeClr val="accent1"/>
                </a:solidFill>
              </a:rPr>
              <a:t/>
            </a:r>
            <a:br>
              <a:rPr lang="ru-RU" sz="2000" b="0" dirty="0">
                <a:solidFill>
                  <a:schemeClr val="accent1"/>
                </a:solidFill>
              </a:rPr>
            </a:br>
            <a:r>
              <a:rPr lang="ru-RU" sz="2000" b="0" dirty="0" smtClean="0">
                <a:solidFill>
                  <a:schemeClr val="accent1"/>
                </a:solidFill>
              </a:rPr>
              <a:t/>
            </a:r>
            <a:br>
              <a:rPr lang="ru-RU" sz="2000" b="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ХОБЛ </a:t>
            </a:r>
            <a:r>
              <a:rPr lang="ru-RU" sz="2000" dirty="0">
                <a:solidFill>
                  <a:schemeClr val="accent1"/>
                </a:solidFill>
              </a:rPr>
              <a:t>(хроническая </a:t>
            </a:r>
            <a:r>
              <a:rPr lang="ru-RU" sz="2000" dirty="0" err="1">
                <a:solidFill>
                  <a:schemeClr val="accent1"/>
                </a:solidFill>
              </a:rPr>
              <a:t>обструктивная</a:t>
            </a:r>
            <a:r>
              <a:rPr lang="ru-RU" sz="2000" dirty="0">
                <a:solidFill>
                  <a:schemeClr val="accent1"/>
                </a:solidFill>
              </a:rPr>
              <a:t> болезнь легких) </a:t>
            </a:r>
            <a:r>
              <a:rPr lang="ru-RU" sz="2000" b="0" dirty="0">
                <a:solidFill>
                  <a:schemeClr val="accent1"/>
                </a:solidFill>
              </a:rPr>
              <a:t>– это заболевание, которое развивается вследствие воспалительной реакции на действие определенных раздражителей внешней среды, с поражением дистальных бронхов и </a:t>
            </a:r>
            <a:r>
              <a:rPr lang="ru-RU" sz="2000" b="0" dirty="0" err="1">
                <a:solidFill>
                  <a:schemeClr val="accent1"/>
                </a:solidFill>
              </a:rPr>
              <a:t>развитем</a:t>
            </a:r>
            <a:r>
              <a:rPr lang="ru-RU" sz="2000" b="0" dirty="0">
                <a:solidFill>
                  <a:schemeClr val="accent1"/>
                </a:solidFill>
              </a:rPr>
              <a:t> эмфиземы, и которое проявляется прогрессирующим снижением скорости воздушного потока в легких, нарастанием </a:t>
            </a:r>
            <a:r>
              <a:rPr lang="ru-RU" sz="2000" b="0" dirty="0">
                <a:solidFill>
                  <a:schemeClr val="accent1"/>
                </a:solidFill>
                <a:hlinkClick r:id="rId2"/>
              </a:rPr>
              <a:t>дыхательной недостаточности</a:t>
            </a:r>
            <a:r>
              <a:rPr lang="ru-RU" sz="2000" b="0" dirty="0">
                <a:solidFill>
                  <a:schemeClr val="accent1"/>
                </a:solidFill>
              </a:rPr>
              <a:t>, а также поражением других органов</a:t>
            </a:r>
            <a:r>
              <a:rPr lang="ru-RU" sz="2000" b="0" dirty="0" smtClean="0">
                <a:solidFill>
                  <a:schemeClr val="accent1"/>
                </a:solidFill>
              </a:rPr>
              <a:t>.</a:t>
            </a:r>
            <a:br>
              <a:rPr lang="ru-RU" sz="2000" b="0" dirty="0" smtClean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смерти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 ХОБЛ является прогрессирование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заболевания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около 50-80% больных ХОБЛ умирают от респираторных причин, либо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обострений ХОБЛ, либо от опухолей легких (от 8.5 до 27%), либо от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респираторных 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РФ 15,3 % населения болеют ХОБЛ, однако по данным основоположника российской пульмонологии  академика Александра </a:t>
            </a:r>
            <a:r>
              <a:rPr lang="ru-RU" sz="2000" b="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Чучалина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 сведения сильно занижены.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3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640960" cy="4176464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accent1"/>
                </a:solidFill>
              </a:rPr>
              <a:t/>
            </a:r>
            <a:br>
              <a:rPr lang="ru-RU" sz="1800" b="0" dirty="0" smtClean="0">
                <a:solidFill>
                  <a:schemeClr val="accent1"/>
                </a:solidFill>
              </a:rPr>
            </a:br>
            <a:r>
              <a:rPr lang="ru-RU" sz="1800" b="0" dirty="0">
                <a:solidFill>
                  <a:schemeClr val="accent1"/>
                </a:solidFill>
              </a:rPr>
              <a:t/>
            </a:r>
            <a:br>
              <a:rPr lang="ru-RU" sz="1800" b="0" dirty="0">
                <a:solidFill>
                  <a:schemeClr val="accent1"/>
                </a:solidFill>
              </a:rPr>
            </a:br>
            <a:r>
              <a:rPr lang="ru-RU" sz="1800" b="0" dirty="0" smtClean="0">
                <a:solidFill>
                  <a:schemeClr val="accent1"/>
                </a:solidFill>
              </a:rPr>
              <a:t/>
            </a:r>
            <a:br>
              <a:rPr lang="ru-RU" sz="1800" b="0" dirty="0" smtClean="0">
                <a:solidFill>
                  <a:schemeClr val="accent1"/>
                </a:solidFill>
              </a:rPr>
            </a:br>
            <a:r>
              <a:rPr lang="ru-RU" sz="1800" b="0" dirty="0" smtClean="0">
                <a:solidFill>
                  <a:schemeClr val="accent1"/>
                </a:solidFill>
              </a:rPr>
              <a:t>Проблема </a:t>
            </a:r>
            <a:r>
              <a:rPr lang="ru-RU" sz="1800" b="0" dirty="0">
                <a:solidFill>
                  <a:schemeClr val="accent1"/>
                </a:solidFill>
              </a:rPr>
              <a:t>ХОБЛ </a:t>
            </a:r>
            <a:r>
              <a:rPr lang="ru-RU" sz="1800" b="0" dirty="0" smtClean="0">
                <a:solidFill>
                  <a:schemeClr val="accent1"/>
                </a:solidFill>
              </a:rPr>
              <a:t>является общемировой. </a:t>
            </a:r>
            <a:r>
              <a:rPr lang="ru-RU" sz="1800" b="0" dirty="0">
                <a:solidFill>
                  <a:schemeClr val="accent1"/>
                </a:solidFill>
              </a:rPr>
              <a:t>В 1998 г. инициативная группа ученых создала </a:t>
            </a:r>
            <a:r>
              <a:rPr lang="ru-RU" sz="1800" dirty="0">
                <a:solidFill>
                  <a:schemeClr val="accent1"/>
                </a:solidFill>
              </a:rPr>
              <a:t>«Глобальную инициативу по хронической обструктивной болезни легких» </a:t>
            </a:r>
            <a:r>
              <a:rPr lang="ru-RU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ru-RU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</a:t>
            </a:r>
            <a:r>
              <a:rPr lang="ru-RU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Obstructive</a:t>
            </a:r>
            <a:r>
              <a:rPr lang="ru-RU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r>
              <a:rPr lang="ru-RU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ru-RU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GOLD). </a:t>
            </a:r>
            <a:r>
              <a:rPr lang="ru-RU" sz="1800" b="0" dirty="0">
                <a:solidFill>
                  <a:schemeClr val="accent1"/>
                </a:solidFill>
              </a:rPr>
              <a:t>Основными задачами GOLD являются широкое распространение информации об этом заболевании, систематизация опыта, разъяснение причин и соответствующих им мер профилактики. </a:t>
            </a: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программы GOLD </a:t>
            </a:r>
            <a:r>
              <a:rPr lang="ru-RU" sz="1800" b="0" dirty="0" smtClean="0">
                <a:solidFill>
                  <a:schemeClr val="accent1"/>
                </a:solidFill>
              </a:rPr>
              <a:t>мировым научным сообществом состоялся в 2014 году (текс имеется на русском языке), Российским респираторным сообществом в 2015 году.</a:t>
            </a:r>
            <a:br>
              <a:rPr lang="ru-RU" sz="1800" b="0" dirty="0" smtClean="0">
                <a:solidFill>
                  <a:schemeClr val="accent1"/>
                </a:solidFill>
              </a:rPr>
            </a:br>
            <a:r>
              <a:rPr lang="ru-RU" sz="1800" b="0" dirty="0" smtClean="0">
                <a:solidFill>
                  <a:schemeClr val="accent1"/>
                </a:solidFill>
              </a:rPr>
              <a:t>Еще одним важным документом, регламентирующим  различные аспекты, связанные с ХОБЛ являются </a:t>
            </a:r>
            <a:r>
              <a:rPr lang="ru-RU" sz="1800" dirty="0" smtClean="0">
                <a:solidFill>
                  <a:schemeClr val="accent1"/>
                </a:solidFill>
              </a:rPr>
              <a:t>Клинические рекомендации по ХОБЛ</a:t>
            </a:r>
            <a:r>
              <a:rPr lang="ru-RU" sz="1800" b="0" dirty="0" smtClean="0">
                <a:solidFill>
                  <a:schemeClr val="accent1"/>
                </a:solidFill>
              </a:rPr>
              <a:t>, разработанные </a:t>
            </a:r>
            <a:r>
              <a:rPr lang="ru-RU" sz="1800" b="0" dirty="0">
                <a:solidFill>
                  <a:schemeClr val="accent1"/>
                </a:solidFill>
              </a:rPr>
              <a:t>Российским респираторным сообществом в </a:t>
            </a:r>
            <a:r>
              <a:rPr lang="ru-RU" sz="1800" b="0" dirty="0" smtClean="0">
                <a:solidFill>
                  <a:schemeClr val="accent1"/>
                </a:solidFill>
              </a:rPr>
              <a:t>2016 году (пересматриваются раз в 3 года).</a:t>
            </a:r>
            <a:br>
              <a:rPr lang="ru-RU" sz="1800" b="0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 for Chronic Obstructive Lung Disease. Global Strategy for </a:t>
            </a:r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Management, and Prevention of Chronic Obstructive Pulmonary Disease</a:t>
            </a:r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Revised 2016 </a:t>
            </a:r>
            <a:r>
              <a:rPr lang="en-US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www.goldcopd.com</a:t>
            </a:r>
            <a:r>
              <a:rPr lang="en-US" sz="18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(текст доступен только на английском языке)</a:t>
            </a:r>
            <a:r>
              <a:rPr lang="en-US" sz="18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>
                <a:solidFill>
                  <a:schemeClr val="accent1"/>
                </a:solidFill>
              </a:rPr>
              <a:t/>
            </a:r>
            <a:br>
              <a:rPr lang="en-US" sz="1800" b="0" dirty="0">
                <a:solidFill>
                  <a:schemeClr val="accent1"/>
                </a:solidFill>
              </a:rPr>
            </a:br>
            <a:r>
              <a:rPr lang="en-US" sz="1800" b="0" dirty="0">
                <a:solidFill>
                  <a:schemeClr val="accent1"/>
                </a:solidFill>
              </a:rPr>
              <a:t/>
            </a:r>
            <a:br>
              <a:rPr lang="en-US" sz="1800" b="0" dirty="0">
                <a:solidFill>
                  <a:schemeClr val="accent1"/>
                </a:solidFill>
              </a:rPr>
            </a:br>
            <a:r>
              <a:rPr lang="ru-RU" sz="1800" b="0" dirty="0" smtClean="0">
                <a:solidFill>
                  <a:schemeClr val="accent1"/>
                </a:solidFill>
              </a:rPr>
              <a:t/>
            </a:r>
            <a:br>
              <a:rPr lang="ru-RU" sz="1800" b="0" dirty="0" smtClean="0">
                <a:solidFill>
                  <a:schemeClr val="accent1"/>
                </a:solidFill>
              </a:rPr>
            </a:br>
            <a:endParaRPr lang="ru-RU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7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bikersky.ru/wp-content/uploads/2015/08/18_1.jpg"/>
          <p:cNvPicPr>
            <a:picLocks noChangeAspect="1" noChangeArrowheads="1"/>
          </p:cNvPicPr>
          <p:nvPr/>
        </p:nvPicPr>
        <p:blipFill>
          <a:blip r:embed="rId2"/>
          <a:srcRect l="1271" t="32823" r="72267" b="50185"/>
          <a:stretch>
            <a:fillRect/>
          </a:stretch>
        </p:blipFill>
        <p:spPr bwMode="auto">
          <a:xfrm>
            <a:off x="0" y="699542"/>
            <a:ext cx="2160240" cy="792088"/>
          </a:xfrm>
          <a:prstGeom prst="rect">
            <a:avLst/>
          </a:prstGeom>
          <a:noFill/>
        </p:spPr>
      </p:pic>
      <p:pic>
        <p:nvPicPr>
          <p:cNvPr id="11" name="Picture 2" descr="http://bikersky.ru/wp-content/uploads/2015/08/18_1.jpg"/>
          <p:cNvPicPr>
            <a:picLocks noChangeAspect="1" noChangeArrowheads="1"/>
          </p:cNvPicPr>
          <p:nvPr/>
        </p:nvPicPr>
        <p:blipFill>
          <a:blip r:embed="rId2"/>
          <a:srcRect l="53313" t="51360" r="2584" b="14656"/>
          <a:stretch>
            <a:fillRect/>
          </a:stretch>
        </p:blipFill>
        <p:spPr bwMode="auto">
          <a:xfrm>
            <a:off x="6012160" y="3147814"/>
            <a:ext cx="3131840" cy="1995686"/>
          </a:xfrm>
          <a:prstGeom prst="rect">
            <a:avLst/>
          </a:prstGeom>
          <a:noFill/>
        </p:spPr>
      </p:pic>
      <p:sp>
        <p:nvSpPr>
          <p:cNvPr id="8" name="Shape 283"/>
          <p:cNvSpPr txBox="1">
            <a:spLocks/>
          </p:cNvSpPr>
          <p:nvPr/>
        </p:nvSpPr>
        <p:spPr>
          <a:xfrm>
            <a:off x="-108520" y="0"/>
            <a:ext cx="914400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>
              <a:buClr>
                <a:schemeClr val="dk2"/>
              </a:buClr>
              <a:buSzPts val="2800"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aven Pro"/>
                <a:cs typeface="Times New Roman" pitchFamily="18" charset="0"/>
                <a:sym typeface="Maven Pro"/>
              </a:rPr>
              <a:t>Актуальность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 заболевания нижних </a:t>
            </a:r>
          </a:p>
          <a:p>
            <a:pPr marL="457200" lvl="0" indent="-457200" algn="ctr">
              <a:buClr>
                <a:schemeClr val="dk2"/>
              </a:buClr>
              <a:buSzPts val="2800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дыхательных путей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Times New Roman" pitchFamily="18" charset="0"/>
              <a:ea typeface="Maven Pro"/>
              <a:cs typeface="Times New Roman" pitchFamily="18" charset="0"/>
              <a:sym typeface="Maven Pro"/>
            </a:endParaRPr>
          </a:p>
        </p:txBody>
      </p:sp>
      <p:pic>
        <p:nvPicPr>
          <p:cNvPr id="9" name="Picture 2" descr="http://bikersky.ru/wp-content/uploads/2015/08/18_1.jpg"/>
          <p:cNvPicPr>
            <a:picLocks noChangeAspect="1" noChangeArrowheads="1"/>
          </p:cNvPicPr>
          <p:nvPr/>
        </p:nvPicPr>
        <p:blipFill>
          <a:blip r:embed="rId2"/>
          <a:srcRect l="2153" t="51360" r="60800" b="5586"/>
          <a:stretch>
            <a:fillRect/>
          </a:stretch>
        </p:blipFill>
        <p:spPr bwMode="auto">
          <a:xfrm>
            <a:off x="0" y="2931790"/>
            <a:ext cx="3024336" cy="20790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23728" y="3003798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C:\Users\Ольга\Desktop\slide-34.jpg"/>
          <p:cNvPicPr>
            <a:picLocks noChangeAspect="1" noChangeArrowheads="1"/>
          </p:cNvPicPr>
          <p:nvPr/>
        </p:nvPicPr>
        <p:blipFill>
          <a:blip r:embed="rId3"/>
          <a:srcRect l="15394" t="19239" r="14240" b="2320"/>
          <a:stretch>
            <a:fillRect/>
          </a:stretch>
        </p:blipFill>
        <p:spPr bwMode="auto">
          <a:xfrm>
            <a:off x="2123728" y="1203598"/>
            <a:ext cx="3937285" cy="3384376"/>
          </a:xfrm>
          <a:prstGeom prst="rect">
            <a:avLst/>
          </a:prstGeom>
          <a:noFill/>
        </p:spPr>
      </p:pic>
      <p:pic>
        <p:nvPicPr>
          <p:cNvPr id="13" name="Picture 2" descr="http://bikersky.ru/wp-content/uploads/2015/08/18_1.jpg"/>
          <p:cNvPicPr>
            <a:picLocks noChangeAspect="1" noChangeArrowheads="1"/>
          </p:cNvPicPr>
          <p:nvPr/>
        </p:nvPicPr>
        <p:blipFill>
          <a:blip r:embed="rId2"/>
          <a:srcRect l="33907" t="9652" r="36985" b="57909"/>
          <a:stretch>
            <a:fillRect/>
          </a:stretch>
        </p:blipFill>
        <p:spPr bwMode="auto">
          <a:xfrm>
            <a:off x="6156176" y="627534"/>
            <a:ext cx="2376264" cy="1512168"/>
          </a:xfrm>
          <a:prstGeom prst="rect">
            <a:avLst/>
          </a:prstGeom>
          <a:noFill/>
        </p:spPr>
      </p:pic>
      <p:pic>
        <p:nvPicPr>
          <p:cNvPr id="14" name="Picture 2" descr="http://bikersky.ru/wp-content/uploads/2015/08/18_1.jpg"/>
          <p:cNvPicPr>
            <a:picLocks noChangeAspect="1" noChangeArrowheads="1"/>
          </p:cNvPicPr>
          <p:nvPr/>
        </p:nvPicPr>
        <p:blipFill>
          <a:blip r:embed="rId2"/>
          <a:srcRect l="70072" t="9652" r="6994" b="70267"/>
          <a:stretch>
            <a:fillRect/>
          </a:stretch>
        </p:blipFill>
        <p:spPr bwMode="auto">
          <a:xfrm>
            <a:off x="0" y="1707654"/>
            <a:ext cx="1872208" cy="936104"/>
          </a:xfrm>
          <a:prstGeom prst="rect">
            <a:avLst/>
          </a:prstGeom>
          <a:noFill/>
        </p:spPr>
      </p:pic>
      <p:pic>
        <p:nvPicPr>
          <p:cNvPr id="15" name="Picture 2" descr="http://bikersky.ru/wp-content/uploads/2015/08/18_1.jpg"/>
          <p:cNvPicPr>
            <a:picLocks noChangeAspect="1" noChangeArrowheads="1"/>
          </p:cNvPicPr>
          <p:nvPr/>
        </p:nvPicPr>
        <p:blipFill>
          <a:blip r:embed="rId2"/>
          <a:srcRect l="70072" t="31278" r="6994" b="53275"/>
          <a:stretch>
            <a:fillRect/>
          </a:stretch>
        </p:blipFill>
        <p:spPr bwMode="auto">
          <a:xfrm>
            <a:off x="6156176" y="2355726"/>
            <a:ext cx="2088232" cy="803166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07504" y="1563638"/>
            <a:ext cx="197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7504" y="2715766"/>
            <a:ext cx="1979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56176" y="221171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176" y="3147814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1" name="Picture 9" descr="http://www.tektarif.ru/i/news/redcro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9904" y="0"/>
            <a:ext cx="864096" cy="8640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495928" y="483572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2/11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35646"/>
            <a:ext cx="7704856" cy="18729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развития ХОБЛ: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smtClean="0">
                <a:solidFill>
                  <a:schemeClr val="accent1"/>
                </a:solidFill>
              </a:rPr>
              <a:t>Курение </a:t>
            </a:r>
            <a:r>
              <a:rPr lang="ru-RU" sz="2000" b="0" dirty="0">
                <a:solidFill>
                  <a:schemeClr val="accent1"/>
                </a:solidFill>
              </a:rPr>
              <a:t>остается основной причиной </a:t>
            </a:r>
            <a:r>
              <a:rPr lang="ru-RU" sz="2000" b="0" dirty="0" smtClean="0">
                <a:solidFill>
                  <a:schemeClr val="accent1"/>
                </a:solidFill>
              </a:rPr>
              <a:t>ХОБЛ</a:t>
            </a:r>
            <a:br>
              <a:rPr lang="ru-RU" sz="2000" b="0" dirty="0" smtClean="0">
                <a:solidFill>
                  <a:schemeClr val="accent1"/>
                </a:solidFill>
              </a:rPr>
            </a:br>
            <a:r>
              <a:rPr lang="ru-RU" sz="2000" b="0" dirty="0" smtClean="0">
                <a:solidFill>
                  <a:schemeClr val="accent1"/>
                </a:solidFill>
              </a:rPr>
              <a:t>- Использование сжигания </a:t>
            </a:r>
            <a:r>
              <a:rPr lang="ru-RU" sz="2000" b="0" dirty="0">
                <a:solidFill>
                  <a:schemeClr val="accent1"/>
                </a:solidFill>
              </a:rPr>
              <a:t>биомасс для приготовления пищи и</a:t>
            </a:r>
            <a:br>
              <a:rPr lang="ru-RU" sz="2000" b="0" dirty="0">
                <a:solidFill>
                  <a:schemeClr val="accent1"/>
                </a:solidFill>
              </a:rPr>
            </a:br>
            <a:r>
              <a:rPr lang="ru-RU" sz="2000" b="0" dirty="0">
                <a:solidFill>
                  <a:schemeClr val="accent1"/>
                </a:solidFill>
              </a:rPr>
              <a:t>обогрева жилых </a:t>
            </a:r>
            <a:r>
              <a:rPr lang="ru-RU" sz="2000" b="0" dirty="0" smtClean="0">
                <a:solidFill>
                  <a:schemeClr val="accent1"/>
                </a:solidFill>
              </a:rPr>
              <a:t>помещений в развивающихся странах</a:t>
            </a:r>
            <a:r>
              <a:rPr lang="ru-RU" sz="2000" b="0" dirty="0">
                <a:solidFill>
                  <a:schemeClr val="accent1"/>
                </a:solidFill>
              </a:rPr>
              <a:t/>
            </a:r>
            <a:br>
              <a:rPr lang="ru-RU" sz="2000" b="0" dirty="0">
                <a:solidFill>
                  <a:schemeClr val="accent1"/>
                </a:solidFill>
              </a:rPr>
            </a:br>
            <a:r>
              <a:rPr lang="ru-RU" sz="2000" b="0" dirty="0" smtClean="0">
                <a:solidFill>
                  <a:schemeClr val="accent1"/>
                </a:solidFill>
              </a:rPr>
              <a:t>- Профессиональные вредности и </a:t>
            </a:r>
            <a:r>
              <a:rPr lang="ru-RU" sz="2000" b="0" dirty="0">
                <a:solidFill>
                  <a:schemeClr val="accent1"/>
                </a:solidFill>
              </a:rPr>
              <a:t>загрязнение воздуха </a:t>
            </a:r>
            <a:r>
              <a:rPr lang="ru-RU" sz="2000" b="0" dirty="0" smtClean="0">
                <a:solidFill>
                  <a:schemeClr val="accent1"/>
                </a:solidFill>
              </a:rPr>
              <a:t>вне помещений</a:t>
            </a:r>
            <a:br>
              <a:rPr lang="ru-RU" sz="2000" b="0" dirty="0" smtClean="0">
                <a:solidFill>
                  <a:schemeClr val="accent1"/>
                </a:solidFill>
              </a:rPr>
            </a:br>
            <a:r>
              <a:rPr lang="ru-RU" sz="2000" b="0" dirty="0" smtClean="0">
                <a:solidFill>
                  <a:schemeClr val="accent1"/>
                </a:solidFill>
              </a:rPr>
              <a:t>- Генетическая предрасположенность</a:t>
            </a:r>
            <a:br>
              <a:rPr lang="ru-RU" sz="2000" b="0" dirty="0" smtClean="0">
                <a:solidFill>
                  <a:schemeClr val="accent1"/>
                </a:solidFill>
              </a:rPr>
            </a:br>
            <a:r>
              <a:rPr lang="ru-RU" sz="2000" b="0" dirty="0" smtClean="0">
                <a:solidFill>
                  <a:schemeClr val="accent1"/>
                </a:solidFill>
              </a:rPr>
              <a:t>- Бронхиальная гиперреактивность и астма в анамнезе</a:t>
            </a:r>
            <a:br>
              <a:rPr lang="ru-RU" sz="2000" b="0" dirty="0" smtClean="0">
                <a:solidFill>
                  <a:schemeClr val="accent1"/>
                </a:solidFill>
              </a:rPr>
            </a:br>
            <a:r>
              <a:rPr lang="ru-RU" sz="2000" b="0" dirty="0" smtClean="0">
                <a:solidFill>
                  <a:schemeClr val="accent1"/>
                </a:solidFill>
              </a:rPr>
              <a:t>- Перенесенные респираторные инфекции</a:t>
            </a:r>
            <a:r>
              <a:rPr lang="ru-RU" sz="2000" b="0" dirty="0">
                <a:solidFill>
                  <a:schemeClr val="accent1"/>
                </a:solidFill>
              </a:rPr>
              <a:t/>
            </a:r>
            <a:br>
              <a:rPr lang="ru-RU" sz="2000" b="0" dirty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3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35646"/>
            <a:ext cx="7704856" cy="18729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Патологические механизмы ХОБЛ: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ХОБЛ 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повышением количества нейтрофилов, макрофагов и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лимфоцитов (особенно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цитотоксических CD8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в различных частях дыхательных путей и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легких</a:t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Накопление 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воспалительных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и их медиаторов, 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 и экссудата плазмы в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бронхах</a:t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Происходит образование </a:t>
            </a:r>
            <a:r>
              <a:rPr lang="ru-RU" sz="2000" b="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оксидантов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клетками воспаления (макрофагами и нейтрофилами)</a:t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Дисбаланс системы </a:t>
            </a:r>
            <a:r>
              <a:rPr lang="ru-RU" sz="2000" b="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протеиназ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антипротеиназ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(повышенная активность </a:t>
            </a:r>
            <a:r>
              <a:rPr lang="ru-RU" sz="2000" b="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протеиназ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протеолитическому разрушению соединительной ткани)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гладкой мускулатуры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бронхов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Потеря 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эластичной тяги легких вследствие альвеолярной деструкции</a:t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Фиброз и сужение просвета дыхательных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путей</a:t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0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00" y="411510"/>
            <a:ext cx="7636432" cy="432048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профилактики ХОБЛ:</a:t>
            </a:r>
            <a:b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Важнейшими мероприятиями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ХОБЛ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сокращение 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контроль факторов риска, таких как курение, вредные воздействия на 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рабочем месте</a:t>
            </a:r>
            <a:r>
              <a:rPr lang="ru-RU" sz="2000" b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загрязнение среды в помещении и вне помещения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проблемам профилактики следует отнести:</a:t>
            </a: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распространение активного и пассивного курения</a:t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 гигиены труда на производствах  с вредными условиями</a:t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низкая популярность среди населения профилактики респираторных инфекций (противогриппозная вакцинация, пневмококковая вакцинация)    </a:t>
            </a:r>
            <a:b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низкая информированность населения о ХОБЛ</a:t>
            </a:r>
            <a:r>
              <a:rPr lang="ru-RU" b="0" dirty="0"/>
              <a:t/>
            </a:r>
            <a:br>
              <a:rPr lang="ru-RU" b="0" dirty="0"/>
            </a:b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9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0" y="123478"/>
            <a:ext cx="9144000" cy="64807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диагностики хронической обструктивной 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болезни легких</a:t>
            </a:r>
            <a:endParaRPr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473199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3/11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698922"/>
          <a:ext cx="8280920" cy="444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 descr="C:\Users\Ольга\Desktop\23484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248" y="915566"/>
            <a:ext cx="2236951" cy="278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63638"/>
            <a:ext cx="7996472" cy="18729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Выводы: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- существует проблема диагностики ХОБЛ на ранних стадиях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- ни одна из существующих комбинаций лечения не приводит к полному выздоровлению при всех формах ХОБЛ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- существует проблема низкой информированности населения о ХОБЛ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372387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12871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101</Words>
  <Application>Microsoft Office PowerPoint</Application>
  <PresentationFormat>Экран (16:9)</PresentationFormat>
  <Paragraphs>24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Nunito</vt:lpstr>
      <vt:lpstr>Maven Pro</vt:lpstr>
      <vt:lpstr>Momentum</vt:lpstr>
      <vt:lpstr>Патологические механизмы и современное состояние профилактики хронической обструктивной болезни легких (ХОБЛ)</vt:lpstr>
      <vt:lpstr>     ХОБЛ (хроническая обструктивная болезнь легких) – это заболевание, которое развивается вследствие воспалительной реакции на действие определенных раздражителей внешней среды, с поражением дистальных бронхов и развитем эмфиземы, и которое проявляется прогрессирующим снижением скорости воздушного потока в легких, нарастанием дыхательной недостаточности, а также поражением других органов. Основной причиной смерти пациентов ХОБЛ является прогрессирование основного заболевания; около 50-80% больных ХОБЛ умирают от респираторных причин, либо во время обострений ХОБЛ, либо от опухолей легких (от 8.5 до 27%), либо от других респираторных проблем. В РФ 15,3 % населения болеют ХОБЛ, однако по данным основоположника российской пульмонологии  академика Александра Чучалина эти сведения сильно занижены.    </vt:lpstr>
      <vt:lpstr>   Проблема ХОБЛ является общемировой. В 1998 г. инициативная группа ученых создала «Глобальную инициативу по хронической обструктивной болезни легких» (Global Initiative for Chronic Obstructive Lung Disease – GOLD). Основными задачами GOLD являются широкое распространение информации об этом заболевании, систематизация опыта, разъяснение причин и соответствующих им мер профилактики. Пересмотр программы GOLD мировым научным сообществом состоялся в 2014 году (текс имеется на русском языке), Российским респираторным сообществом в 2015 году. Еще одним важным документом, регламентирующим  различные аспекты, связанные с ХОБЛ являются Клинические рекомендации по ХОБЛ, разработанные Российским респираторным сообществом в 2016 году (пересматриваются раз в 3 года). Global Initiative for Chronic Obstructive Lung Disease. Global Strategy for the Diagnosis, Management, and Prevention of Chronic Obstructive Pulmonary Disease. Revised 2016 // www.goldcopd.com. (текст доступен только на английском языке)     </vt:lpstr>
      <vt:lpstr>Презентация PowerPoint</vt:lpstr>
      <vt:lpstr>   Факторы риска развития ХОБЛ: - Курение остается основной причиной ХОБЛ - Использование сжигания биомасс для приготовления пищи и обогрева жилых помещений в развивающихся странах - Профессиональные вредности и загрязнение воздуха вне помещений - Генетическая предрасположенность - Бронхиальная гиперреактивность и астма в анамнезе - Перенесенные респираторные инфекции  -   </vt:lpstr>
      <vt:lpstr>   Патологические механизмы ХОБЛ: - ХОБЛ характеризуется повышением количества нейтрофилов, макрофагов и Т-лимфоцитов (особенно цитотоксических CD8+) в различных частях дыхательных путей и легких - Накопление воспалительных клеток и их медиаторов, слизи и экссудата плазмы в бронхах - Происходит образование оксидантов клетками воспаления (макрофагами и нейтрофилами) - Дисбаланс системы протеиназ и антипротеиназ (повышенная активность протеиназ приводит к протеолитическому разрушению соединительной ткани) - Сокращение гладкой мускулатуры бронхов - Потеря эластичной тяги легких вследствие альвеолярной деструкции - Фиброз и сужение просвета дыхательных путей   </vt:lpstr>
      <vt:lpstr>Современное состояние профилактики ХОБЛ: Важнейшими мероприятиями по профилактике ХОБЛ являются выявление, сокращение и контроль факторов риска, таких как курение, вредные воздействия на рабочем месте, и загрязнение среды в помещении и вне помещения. К проблемам профилактики следует отнести: - распространение активного и пассивного курения - нарушения гигиены труда на производствах  с вредными условиями - низкая популярность среди населения профилактики респираторных инфекций (противогриппозная вакцинация, пневмококковая вакцинация)     - низкая информированность населения о ХОБЛ </vt:lpstr>
      <vt:lpstr>Проблемы диагностики хронической обструктивной  болезни легких</vt:lpstr>
      <vt:lpstr>Выводы: - существует проблема диагностики ХОБЛ на ранних стадиях - ни одна из существующих комбинаций лечения не приводит к полному выздоровлению при всех формах ХОБЛ - существует проблема низкой информированности населения о ХОБЛ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МОБИЛЬНОЙ СИСТЕМЫ ДИАГНОСТИКИ СОСТОЯНИЯ НИЖНИХ ДЫХАТЕЛЬНЫХ ПУТЕЙ ЧЕЛОВЕКА ДЛЯ МИНИМИЗАЦИИ РИСКОВ РАЗВИТИЯ ОБСТРУКТИВНЫХ ПАТОЛОГИЙ</dc:title>
  <cp:lastModifiedBy>PetrGU</cp:lastModifiedBy>
  <cp:revision>150</cp:revision>
  <dcterms:modified xsi:type="dcterms:W3CDTF">2018-10-31T04:40:29Z</dcterms:modified>
</cp:coreProperties>
</file>