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rawings/drawing1.xml" ContentType="application/vnd.openxmlformats-officedocument.drawingml.chartshape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charts/chart4.xml" ContentType="application/vnd.openxmlformats-officedocument.drawingml.char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charts/chart2.xml" ContentType="application/vnd.openxmlformats-officedocument.drawingml.char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charts/chart1.xml" ContentType="application/vnd.openxmlformats-officedocument.drawingml.chart+xml"/>
  <Override PartName="/ppt/diagrams/colors14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0" r:id="rId4"/>
    <p:sldId id="262" r:id="rId5"/>
    <p:sldId id="266" r:id="rId6"/>
    <p:sldId id="264" r:id="rId7"/>
    <p:sldId id="267" r:id="rId8"/>
    <p:sldId id="263" r:id="rId9"/>
    <p:sldId id="270" r:id="rId10"/>
    <p:sldId id="272" r:id="rId11"/>
    <p:sldId id="273" r:id="rId12"/>
    <p:sldId id="274" r:id="rId13"/>
    <p:sldId id="275" r:id="rId14"/>
    <p:sldId id="285" r:id="rId15"/>
    <p:sldId id="286" r:id="rId16"/>
    <p:sldId id="276" r:id="rId17"/>
    <p:sldId id="269" r:id="rId18"/>
    <p:sldId id="277" r:id="rId19"/>
    <p:sldId id="279" r:id="rId20"/>
    <p:sldId id="281" r:id="rId21"/>
    <p:sldId id="282" r:id="rId22"/>
    <p:sldId id="28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9.0363335399313675E-3"/>
          <c:y val="7.9863750518948201E-2"/>
          <c:w val="0.86751730888421941"/>
          <c:h val="0.9201362494810517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гранты</c:v>
                </c:pt>
              </c:strCache>
            </c:strRef>
          </c:tx>
          <c:spPr>
            <a:ln w="3175">
              <a:solidFill>
                <a:srgbClr val="F3F9FB"/>
              </a:solidFill>
            </a:ln>
          </c:spPr>
          <c:explosion val="6"/>
          <c:dLbls>
            <c:dLbl>
              <c:idx val="4"/>
              <c:layout>
                <c:manualLayout>
                  <c:x val="0.17758612870553733"/>
                  <c:y val="-0.21349966962735151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8876516</c:v>
                </c:pt>
                <c:pt idx="1">
                  <c:v>6130369</c:v>
                </c:pt>
                <c:pt idx="2">
                  <c:v>7513678</c:v>
                </c:pt>
                <c:pt idx="3">
                  <c:v>19900948</c:v>
                </c:pt>
                <c:pt idx="4" formatCode="#,##0.00">
                  <c:v>56996152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5"/>
  <c:chart>
    <c:autoTitleDeleted val="1"/>
    <c:plotArea>
      <c:layout>
        <c:manualLayout>
          <c:layoutTarget val="inner"/>
          <c:xMode val="edge"/>
          <c:yMode val="edge"/>
          <c:x val="0.51617475940507462"/>
          <c:y val="2.1891994895106476E-2"/>
          <c:w val="0.39249190726159316"/>
          <c:h val="0.9562160102097876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2013-2017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охрана здоровья граждан, пропаганда здорового образа жизни</c:v>
                </c:pt>
                <c:pt idx="1">
                  <c:v>поддержка проектов в области культуры и искусства </c:v>
                </c:pt>
                <c:pt idx="2">
                  <c:v>сохранение исторической памяти </c:v>
                </c:pt>
                <c:pt idx="3">
                  <c:v>социальное обслуживание, социальная поддержка и защита граждан</c:v>
                </c:pt>
                <c:pt idx="4">
                  <c:v>развитие институтов гражданского общества </c:v>
                </c:pt>
                <c:pt idx="5">
                  <c:v>защита прав и свобод человека и гражданина</c:v>
                </c:pt>
                <c:pt idx="6">
                  <c:v>поддержка проектов в области науки, образования, просвещения  </c:v>
                </c:pt>
                <c:pt idx="7">
                  <c:v>поддержка молодежных проектов</c:v>
                </c:pt>
                <c:pt idx="8">
                  <c:v>охрана окружающей среды и защита животных </c:v>
                </c:pt>
                <c:pt idx="9">
                  <c:v>поддержка семьи, материнства, отцовства и детства</c:v>
                </c:pt>
              </c:strCache>
            </c:strRef>
          </c:cat>
          <c:val>
            <c:numRef>
              <c:f>Лист1!$B$2:$B$11</c:f>
              <c:numCache>
                <c:formatCode>#,##0</c:formatCode>
                <c:ptCount val="10"/>
                <c:pt idx="0">
                  <c:v>14006836</c:v>
                </c:pt>
                <c:pt idx="1">
                  <c:v>11835987</c:v>
                </c:pt>
                <c:pt idx="2" formatCode="General">
                  <c:v>9838909</c:v>
                </c:pt>
                <c:pt idx="3">
                  <c:v>4977476</c:v>
                </c:pt>
                <c:pt idx="4">
                  <c:v>4736250</c:v>
                </c:pt>
                <c:pt idx="5">
                  <c:v>4597926</c:v>
                </c:pt>
                <c:pt idx="6">
                  <c:v>3699396</c:v>
                </c:pt>
                <c:pt idx="7" formatCode="General">
                  <c:v>3110900</c:v>
                </c:pt>
                <c:pt idx="8">
                  <c:v>1500000</c:v>
                </c:pt>
                <c:pt idx="9">
                  <c:v>186159</c:v>
                </c:pt>
              </c:numCache>
            </c:numRef>
          </c:val>
        </c:ser>
        <c:dLbls>
          <c:showVal val="1"/>
        </c:dLbls>
        <c:gapWidth val="75"/>
        <c:axId val="106990208"/>
        <c:axId val="106996096"/>
      </c:barChart>
      <c:catAx>
        <c:axId val="1069902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6996096"/>
        <c:crosses val="autoZero"/>
        <c:auto val="1"/>
        <c:lblAlgn val="ctr"/>
        <c:lblOffset val="100"/>
      </c:catAx>
      <c:valAx>
        <c:axId val="106996096"/>
        <c:scaling>
          <c:orientation val="minMax"/>
        </c:scaling>
        <c:delete val="1"/>
        <c:axPos val="b"/>
        <c:numFmt formatCode="#,##0" sourceLinked="1"/>
        <c:majorTickMark val="none"/>
        <c:tickLblPos val="none"/>
        <c:crossAx val="1069902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chemeClr val="tx2">
                    <a:lumMod val="50000"/>
                  </a:schemeClr>
                </a:solidFill>
              </a:defRPr>
            </a:pPr>
            <a:r>
              <a:rPr lang="en-US" sz="7200" dirty="0">
                <a:solidFill>
                  <a:schemeClr val="tx2">
                    <a:lumMod val="50000"/>
                  </a:schemeClr>
                </a:solidFill>
              </a:rPr>
              <a:t>2017</a:t>
            </a:r>
          </a:p>
        </c:rich>
      </c:tx>
      <c:layout>
        <c:manualLayout>
          <c:xMode val="edge"/>
          <c:yMode val="edge"/>
          <c:x val="0.83961111111111131"/>
          <c:y val="0"/>
        </c:manualLayout>
      </c:layout>
    </c:title>
    <c:plotArea>
      <c:layout>
        <c:manualLayout>
          <c:layoutTarget val="inner"/>
          <c:xMode val="edge"/>
          <c:yMode val="edge"/>
          <c:x val="0.52710531496062996"/>
          <c:y val="2.7693496646252556E-2"/>
          <c:w val="0.47276979440069994"/>
          <c:h val="0.9497041411490230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3.148148148148148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Лист1!$A$2:$A$11</c:f>
              <c:strCache>
                <c:ptCount val="10"/>
                <c:pt idx="0">
                  <c:v>поддержка проектов в области науки, образования, просвещения  </c:v>
                </c:pt>
                <c:pt idx="1">
                  <c:v>охрана здоровья граждан, пропаганда здорового образа жизни</c:v>
                </c:pt>
                <c:pt idx="2">
                  <c:v>сохранение исторической памяти </c:v>
                </c:pt>
                <c:pt idx="3">
                  <c:v>социальное обслуживание, социальная поддержка и защита граждан</c:v>
                </c:pt>
                <c:pt idx="4">
                  <c:v>поддержка молодежных проектов</c:v>
                </c:pt>
                <c:pt idx="5">
                  <c:v>поддержка проектов в области культуры и искусства</c:v>
                </c:pt>
                <c:pt idx="6">
                  <c:v>защита прав и свобод человека и гражданина, в том числе защита прав заключённых</c:v>
                </c:pt>
                <c:pt idx="7">
                  <c:v>охрана окружающей среды и защита животных</c:v>
                </c:pt>
                <c:pt idx="8">
                  <c:v>укрепление межнационального и межрелигиозного согласия</c:v>
                </c:pt>
                <c:pt idx="9">
                  <c:v>развитие общественной дипломатии и поддержка соотечественников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10969554</c:v>
                </c:pt>
                <c:pt idx="1">
                  <c:v>12587142</c:v>
                </c:pt>
                <c:pt idx="2">
                  <c:v>7353231</c:v>
                </c:pt>
                <c:pt idx="3">
                  <c:v>7999875</c:v>
                </c:pt>
                <c:pt idx="4" formatCode="0.00">
                  <c:v>5642732</c:v>
                </c:pt>
                <c:pt idx="5">
                  <c:v>2704528</c:v>
                </c:pt>
                <c:pt idx="6">
                  <c:v>2580148</c:v>
                </c:pt>
                <c:pt idx="7">
                  <c:v>4725787</c:v>
                </c:pt>
                <c:pt idx="8">
                  <c:v>1375972</c:v>
                </c:pt>
                <c:pt idx="9">
                  <c:v>2762521</c:v>
                </c:pt>
              </c:numCache>
            </c:numRef>
          </c:val>
        </c:ser>
        <c:dLbls>
          <c:showVal val="1"/>
        </c:dLbls>
        <c:axId val="107010688"/>
        <c:axId val="107786624"/>
      </c:barChart>
      <c:catAx>
        <c:axId val="10701068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7786624"/>
        <c:crosses val="autoZero"/>
        <c:auto val="1"/>
        <c:lblAlgn val="ctr"/>
        <c:lblOffset val="100"/>
      </c:catAx>
      <c:valAx>
        <c:axId val="107786624"/>
        <c:scaling>
          <c:orientation val="minMax"/>
        </c:scaling>
        <c:axPos val="b"/>
        <c:numFmt formatCode="General" sourceLinked="1"/>
        <c:majorTickMark val="none"/>
        <c:tickLblPos val="none"/>
        <c:crossAx val="107010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выделенных грантов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2013-2016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4077476</c:v>
                </c:pt>
                <c:pt idx="1">
                  <c:v>7999875</c:v>
                </c:pt>
                <c:pt idx="2">
                  <c:v>16345909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 выделенных грантов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2013-2016</c:v>
                </c:pt>
                <c:pt idx="1">
                  <c:v>2017</c:v>
                </c:pt>
                <c:pt idx="2">
                  <c:v>2018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14006836</c:v>
                </c:pt>
                <c:pt idx="1">
                  <c:v>12587142</c:v>
                </c:pt>
                <c:pt idx="2">
                  <c:v>2999909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88B776-0880-4772-92F7-9A924CBE8ADD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8000131-B598-4BC3-B018-3658E87A46BD}">
      <dgm:prSet/>
      <dgm:spPr/>
      <dgm:t>
        <a:bodyPr/>
        <a:lstStyle/>
        <a:p>
          <a:pPr algn="ctr" rtl="0"/>
          <a:r>
            <a:rPr lang="ru-RU" dirty="0" smtClean="0"/>
            <a:t>Верификация понятий: социальное пространство</a:t>
          </a:r>
          <a:endParaRPr lang="ru-RU" dirty="0"/>
        </a:p>
      </dgm:t>
    </dgm:pt>
    <dgm:pt modelId="{67B34588-4121-474F-844B-AF67ED77CF11}" type="parTrans" cxnId="{7977DBFE-9B68-4081-8830-0455EF22B2C0}">
      <dgm:prSet/>
      <dgm:spPr/>
      <dgm:t>
        <a:bodyPr/>
        <a:lstStyle/>
        <a:p>
          <a:endParaRPr lang="ru-RU"/>
        </a:p>
      </dgm:t>
    </dgm:pt>
    <dgm:pt modelId="{22024D45-CC82-4E4D-B6C1-2074B08AADFC}" type="sibTrans" cxnId="{7977DBFE-9B68-4081-8830-0455EF22B2C0}">
      <dgm:prSet/>
      <dgm:spPr/>
      <dgm:t>
        <a:bodyPr/>
        <a:lstStyle/>
        <a:p>
          <a:endParaRPr lang="ru-RU"/>
        </a:p>
      </dgm:t>
    </dgm:pt>
    <dgm:pt modelId="{413305D1-F419-4E27-975A-9224373CF511}" type="pres">
      <dgm:prSet presAssocID="{F188B776-0880-4772-92F7-9A924CBE8AD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792B50-E8E3-48F0-8FFB-EA4910861544}" type="pres">
      <dgm:prSet presAssocID="{C8000131-B598-4BC3-B018-3658E87A46B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D86D77-1D3B-4593-AF0F-CA7347D82927}" type="presOf" srcId="{F188B776-0880-4772-92F7-9A924CBE8ADD}" destId="{413305D1-F419-4E27-975A-9224373CF511}" srcOrd="0" destOrd="0" presId="urn:microsoft.com/office/officeart/2005/8/layout/vList2"/>
    <dgm:cxn modelId="{A05583C1-28DC-425A-B93E-4B276B925B33}" type="presOf" srcId="{C8000131-B598-4BC3-B018-3658E87A46BD}" destId="{96792B50-E8E3-48F0-8FFB-EA4910861544}" srcOrd="0" destOrd="0" presId="urn:microsoft.com/office/officeart/2005/8/layout/vList2"/>
    <dgm:cxn modelId="{7977DBFE-9B68-4081-8830-0455EF22B2C0}" srcId="{F188B776-0880-4772-92F7-9A924CBE8ADD}" destId="{C8000131-B598-4BC3-B018-3658E87A46BD}" srcOrd="0" destOrd="0" parTransId="{67B34588-4121-474F-844B-AF67ED77CF11}" sibTransId="{22024D45-CC82-4E4D-B6C1-2074B08AADFC}"/>
    <dgm:cxn modelId="{1BA70347-DE0B-4388-B897-209674A57E84}" type="presParOf" srcId="{413305D1-F419-4E27-975A-9224373CF511}" destId="{96792B50-E8E3-48F0-8FFB-EA49108615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2EFB46B-5774-4767-B427-6945D1EE2AB4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E5A6C37A-8428-45C6-9B44-1F6FCBF4C943}">
      <dgm:prSet/>
      <dgm:spPr/>
      <dgm:t>
        <a:bodyPr/>
        <a:lstStyle/>
        <a:p>
          <a:pPr rtl="0"/>
          <a:r>
            <a:rPr lang="ru-RU" b="1" dirty="0" smtClean="0"/>
            <a:t>Мониторинг результатов участия СО НКО Республики Карелия в конкурсах президентских грантов позволяет:</a:t>
          </a:r>
          <a:endParaRPr lang="ru-RU" b="1" dirty="0"/>
        </a:p>
      </dgm:t>
    </dgm:pt>
    <dgm:pt modelId="{CC1308D8-EF76-45B4-BFD5-73C9C8460236}" type="parTrans" cxnId="{E782B5C9-DDD8-4DAE-99CB-8758C87C2DDA}">
      <dgm:prSet/>
      <dgm:spPr/>
      <dgm:t>
        <a:bodyPr/>
        <a:lstStyle/>
        <a:p>
          <a:endParaRPr lang="ru-RU"/>
        </a:p>
      </dgm:t>
    </dgm:pt>
    <dgm:pt modelId="{635596BB-4746-4463-8FB7-FB6C6DC4C569}" type="sibTrans" cxnId="{E782B5C9-DDD8-4DAE-99CB-8758C87C2DDA}">
      <dgm:prSet/>
      <dgm:spPr/>
      <dgm:t>
        <a:bodyPr/>
        <a:lstStyle/>
        <a:p>
          <a:endParaRPr lang="ru-RU"/>
        </a:p>
      </dgm:t>
    </dgm:pt>
    <dgm:pt modelId="{F45FF2C0-4B95-4E15-A683-3C46E9961FCC}">
      <dgm:prSet/>
      <dgm:spPr/>
      <dgm:t>
        <a:bodyPr/>
        <a:lstStyle/>
        <a:p>
          <a:pPr rtl="0"/>
          <a:r>
            <a:rPr lang="ru-RU" dirty="0" smtClean="0"/>
            <a:t>определить уровень активности и результативности проектной деятельности СО НКО, </a:t>
          </a:r>
          <a:endParaRPr lang="ru-RU" dirty="0"/>
        </a:p>
      </dgm:t>
    </dgm:pt>
    <dgm:pt modelId="{FB560840-41F9-4110-A745-BA08FB29C3C3}" type="parTrans" cxnId="{D39ECA3C-4DC1-4A26-B0F4-894B0EAD78D1}">
      <dgm:prSet/>
      <dgm:spPr/>
      <dgm:t>
        <a:bodyPr/>
        <a:lstStyle/>
        <a:p>
          <a:endParaRPr lang="ru-RU"/>
        </a:p>
      </dgm:t>
    </dgm:pt>
    <dgm:pt modelId="{36104E5C-8630-4D99-BCE9-96C35D60276D}" type="sibTrans" cxnId="{D39ECA3C-4DC1-4A26-B0F4-894B0EAD78D1}">
      <dgm:prSet/>
      <dgm:spPr/>
      <dgm:t>
        <a:bodyPr/>
        <a:lstStyle/>
        <a:p>
          <a:endParaRPr lang="ru-RU"/>
        </a:p>
      </dgm:t>
    </dgm:pt>
    <dgm:pt modelId="{B86B41A8-9D3B-4DA0-824A-D22C05423408}">
      <dgm:prSet/>
      <dgm:spPr/>
      <dgm:t>
        <a:bodyPr/>
        <a:lstStyle/>
        <a:p>
          <a:pPr rtl="0"/>
          <a:r>
            <a:rPr lang="ru-RU" dirty="0" smtClean="0"/>
            <a:t>Выявить проблемные зоны и зоны роста, влияющие на конкурентоспособность региональных общественных организаций в конкурсных отборах</a:t>
          </a:r>
          <a:endParaRPr lang="ru-RU" dirty="0"/>
        </a:p>
      </dgm:t>
    </dgm:pt>
    <dgm:pt modelId="{00F2F91D-08C6-44AE-AA3B-6BE8853D75C4}" type="parTrans" cxnId="{44C462F6-6687-42C3-8F37-0064E0B016E5}">
      <dgm:prSet/>
      <dgm:spPr/>
      <dgm:t>
        <a:bodyPr/>
        <a:lstStyle/>
        <a:p>
          <a:endParaRPr lang="ru-RU"/>
        </a:p>
      </dgm:t>
    </dgm:pt>
    <dgm:pt modelId="{260EE77A-55CF-4A54-BA6D-B0A7DAB848B1}" type="sibTrans" cxnId="{44C462F6-6687-42C3-8F37-0064E0B016E5}">
      <dgm:prSet/>
      <dgm:spPr/>
      <dgm:t>
        <a:bodyPr/>
        <a:lstStyle/>
        <a:p>
          <a:endParaRPr lang="ru-RU"/>
        </a:p>
      </dgm:t>
    </dgm:pt>
    <dgm:pt modelId="{985F042A-4F8E-4881-8426-C4F189376484}">
      <dgm:prSet/>
      <dgm:spPr/>
      <dgm:t>
        <a:bodyPr/>
        <a:lstStyle/>
        <a:p>
          <a:pPr rtl="0"/>
          <a:r>
            <a:rPr lang="ru-RU" b="1" dirty="0" smtClean="0"/>
            <a:t>Показать специфику тематической направленности проектной деятельности и соотнести ее с поощряемыми государством направлениями деятельности НКО, </a:t>
          </a:r>
          <a:endParaRPr lang="ru-RU" b="1" dirty="0"/>
        </a:p>
      </dgm:t>
    </dgm:pt>
    <dgm:pt modelId="{76222FF6-865A-46F0-9E2A-08313C2535EC}" type="parTrans" cxnId="{E3F37A71-F467-4D43-A270-489EB7A8832E}">
      <dgm:prSet/>
      <dgm:spPr/>
      <dgm:t>
        <a:bodyPr/>
        <a:lstStyle/>
        <a:p>
          <a:endParaRPr lang="ru-RU"/>
        </a:p>
      </dgm:t>
    </dgm:pt>
    <dgm:pt modelId="{C1E855F9-F4AA-4F17-A5DC-D4A2DA1F0A79}" type="sibTrans" cxnId="{E3F37A71-F467-4D43-A270-489EB7A8832E}">
      <dgm:prSet/>
      <dgm:spPr/>
      <dgm:t>
        <a:bodyPr/>
        <a:lstStyle/>
        <a:p>
          <a:endParaRPr lang="ru-RU"/>
        </a:p>
      </dgm:t>
    </dgm:pt>
    <dgm:pt modelId="{6B25F7E0-2321-4563-9E3B-0F4B898A52B0}">
      <dgm:prSet/>
      <dgm:spPr/>
      <dgm:t>
        <a:bodyPr/>
        <a:lstStyle/>
        <a:p>
          <a:pPr rtl="0"/>
          <a:r>
            <a:rPr lang="ru-RU" dirty="0" smtClean="0"/>
            <a:t>Выявить представленность СО НКО в информационном поле и определить публичные эффекты проектной деятельности .</a:t>
          </a:r>
          <a:endParaRPr lang="ru-RU" dirty="0"/>
        </a:p>
      </dgm:t>
    </dgm:pt>
    <dgm:pt modelId="{7E5EE14A-CB41-4686-A0E7-2D2D05E0F225}" type="parTrans" cxnId="{C574E88D-D027-4ABF-8990-0AC7F749C6AE}">
      <dgm:prSet/>
      <dgm:spPr/>
      <dgm:t>
        <a:bodyPr/>
        <a:lstStyle/>
        <a:p>
          <a:endParaRPr lang="ru-RU"/>
        </a:p>
      </dgm:t>
    </dgm:pt>
    <dgm:pt modelId="{46777EA9-13E4-4C63-A83D-E47F34E8E5ED}" type="sibTrans" cxnId="{C574E88D-D027-4ABF-8990-0AC7F749C6AE}">
      <dgm:prSet/>
      <dgm:spPr/>
      <dgm:t>
        <a:bodyPr/>
        <a:lstStyle/>
        <a:p>
          <a:endParaRPr lang="ru-RU"/>
        </a:p>
      </dgm:t>
    </dgm:pt>
    <dgm:pt modelId="{265D5808-4175-4DB4-B8CE-0A3E78E20F1F}">
      <dgm:prSet/>
      <dgm:spPr/>
      <dgm:t>
        <a:bodyPr/>
        <a:lstStyle/>
        <a:p>
          <a:pPr rtl="0"/>
          <a:r>
            <a:rPr lang="ru-RU" b="1" dirty="0" smtClean="0"/>
            <a:t>Мониторинг –не самоцель а координация взаимодействия участников гражданского диалога.</a:t>
          </a:r>
          <a:endParaRPr lang="ru-RU" b="1" dirty="0"/>
        </a:p>
      </dgm:t>
    </dgm:pt>
    <dgm:pt modelId="{BBB54806-DC2E-4737-9A3F-65403470AA5F}" type="parTrans" cxnId="{4D6DED27-4928-4FA4-9957-2E0C73187554}">
      <dgm:prSet/>
      <dgm:spPr/>
      <dgm:t>
        <a:bodyPr/>
        <a:lstStyle/>
        <a:p>
          <a:endParaRPr lang="ru-RU"/>
        </a:p>
      </dgm:t>
    </dgm:pt>
    <dgm:pt modelId="{55A2D87C-ED36-4FF2-BB6C-3D88665375A7}" type="sibTrans" cxnId="{4D6DED27-4928-4FA4-9957-2E0C73187554}">
      <dgm:prSet/>
      <dgm:spPr/>
      <dgm:t>
        <a:bodyPr/>
        <a:lstStyle/>
        <a:p>
          <a:endParaRPr lang="ru-RU"/>
        </a:p>
      </dgm:t>
    </dgm:pt>
    <dgm:pt modelId="{91599C10-4E60-4A23-A2A4-26EA62D6D9CC}">
      <dgm:prSet/>
      <dgm:spPr/>
      <dgm:t>
        <a:bodyPr/>
        <a:lstStyle/>
        <a:p>
          <a:pPr rtl="0"/>
          <a:r>
            <a:rPr lang="ru-RU" dirty="0" smtClean="0"/>
            <a:t>Какая проблема мониторинга остается открытой- в силу ряда чисто финансовых причин при проведении мониторинга использовались только  количественные индикаторы</a:t>
          </a:r>
          <a:endParaRPr lang="ru-RU" dirty="0"/>
        </a:p>
      </dgm:t>
    </dgm:pt>
    <dgm:pt modelId="{F3ACD9BB-54C4-4F44-ACEB-47887BAFC8AC}" type="parTrans" cxnId="{BD9E1D12-4507-426E-BCDF-F7F7E37B8D5E}">
      <dgm:prSet/>
      <dgm:spPr/>
      <dgm:t>
        <a:bodyPr/>
        <a:lstStyle/>
        <a:p>
          <a:endParaRPr lang="ru-RU"/>
        </a:p>
      </dgm:t>
    </dgm:pt>
    <dgm:pt modelId="{F29AFC4F-5C34-4B3A-B57D-4097AFC75669}" type="sibTrans" cxnId="{BD9E1D12-4507-426E-BCDF-F7F7E37B8D5E}">
      <dgm:prSet/>
      <dgm:spPr/>
      <dgm:t>
        <a:bodyPr/>
        <a:lstStyle/>
        <a:p>
          <a:endParaRPr lang="ru-RU"/>
        </a:p>
      </dgm:t>
    </dgm:pt>
    <dgm:pt modelId="{66C40FA2-EDBA-4508-8C8B-8332D6FED9BA}">
      <dgm:prSet/>
      <dgm:spPr/>
      <dgm:t>
        <a:bodyPr/>
        <a:lstStyle/>
        <a:p>
          <a:pPr rtl="0"/>
          <a:r>
            <a:rPr lang="ru-RU" dirty="0" smtClean="0"/>
            <a:t>Решены проблемы: содержательно: сбор и обработка информации, которая может быть использована в проектной деятельности НКО. </a:t>
          </a:r>
          <a:endParaRPr lang="ru-RU" dirty="0"/>
        </a:p>
      </dgm:t>
    </dgm:pt>
    <dgm:pt modelId="{A1091C22-8C1D-4E9C-9A6C-CEC0FEFF3F28}" type="parTrans" cxnId="{A6F70D2C-E6C1-4CB4-8D50-D7583D595A7F}">
      <dgm:prSet/>
      <dgm:spPr/>
      <dgm:t>
        <a:bodyPr/>
        <a:lstStyle/>
        <a:p>
          <a:endParaRPr lang="ru-RU"/>
        </a:p>
      </dgm:t>
    </dgm:pt>
    <dgm:pt modelId="{B822138B-BC2F-4561-AC3E-E2F284468225}" type="sibTrans" cxnId="{A6F70D2C-E6C1-4CB4-8D50-D7583D595A7F}">
      <dgm:prSet/>
      <dgm:spPr/>
      <dgm:t>
        <a:bodyPr/>
        <a:lstStyle/>
        <a:p>
          <a:endParaRPr lang="ru-RU"/>
        </a:p>
      </dgm:t>
    </dgm:pt>
    <dgm:pt modelId="{788D6F07-A5F2-4B25-BD37-5FCEE7B82A83}">
      <dgm:prSet/>
      <dgm:spPr/>
      <dgm:t>
        <a:bodyPr/>
        <a:lstStyle/>
        <a:p>
          <a:pPr rtl="0"/>
          <a:r>
            <a:rPr lang="ru-RU" dirty="0" smtClean="0"/>
            <a:t>Организационно: укрепились связи как с представителями третьего сектора, так и с организациями, реализующими государственную поддержку  СО НКО в республике.</a:t>
          </a:r>
          <a:endParaRPr lang="ru-RU" dirty="0"/>
        </a:p>
      </dgm:t>
    </dgm:pt>
    <dgm:pt modelId="{504D336A-7581-456F-A222-69723FF9D725}" type="parTrans" cxnId="{61EA3F4F-1A97-4B1F-A891-DEFE418E1CEE}">
      <dgm:prSet/>
      <dgm:spPr/>
      <dgm:t>
        <a:bodyPr/>
        <a:lstStyle/>
        <a:p>
          <a:endParaRPr lang="ru-RU"/>
        </a:p>
      </dgm:t>
    </dgm:pt>
    <dgm:pt modelId="{E6390D2F-39D4-4F3C-A55F-656568D9121E}" type="sibTrans" cxnId="{61EA3F4F-1A97-4B1F-A891-DEFE418E1CEE}">
      <dgm:prSet/>
      <dgm:spPr/>
      <dgm:t>
        <a:bodyPr/>
        <a:lstStyle/>
        <a:p>
          <a:endParaRPr lang="ru-RU"/>
        </a:p>
      </dgm:t>
    </dgm:pt>
    <dgm:pt modelId="{3FB57BAC-23DD-4B36-930E-F0FD13BE0624}">
      <dgm:prSet/>
      <dgm:spPr/>
      <dgm:t>
        <a:bodyPr/>
        <a:lstStyle/>
        <a:p>
          <a:pPr rtl="0"/>
          <a:r>
            <a:rPr lang="ru-RU" b="1" dirty="0" smtClean="0"/>
            <a:t>Главная задача: подтверждать, что накопление ряда количественных изменений неизбежно влечёт за собой изменения качественного характера</a:t>
          </a:r>
          <a:r>
            <a:rPr lang="ru-RU" dirty="0" smtClean="0"/>
            <a:t>. </a:t>
          </a:r>
          <a:endParaRPr lang="ru-RU" dirty="0"/>
        </a:p>
      </dgm:t>
    </dgm:pt>
    <dgm:pt modelId="{0743E00A-6EC3-41F1-AB06-E1EE6E601358}" type="parTrans" cxnId="{3A3BD6FD-477B-4B43-BB21-4167FB77217C}">
      <dgm:prSet/>
      <dgm:spPr/>
      <dgm:t>
        <a:bodyPr/>
        <a:lstStyle/>
        <a:p>
          <a:endParaRPr lang="ru-RU"/>
        </a:p>
      </dgm:t>
    </dgm:pt>
    <dgm:pt modelId="{07A3CBAA-EFCF-45CF-88A0-C98C6EB8E924}" type="sibTrans" cxnId="{3A3BD6FD-477B-4B43-BB21-4167FB77217C}">
      <dgm:prSet/>
      <dgm:spPr/>
      <dgm:t>
        <a:bodyPr/>
        <a:lstStyle/>
        <a:p>
          <a:endParaRPr lang="ru-RU"/>
        </a:p>
      </dgm:t>
    </dgm:pt>
    <dgm:pt modelId="{50254631-9B1D-4297-87D7-491E2EF32CEE}" type="pres">
      <dgm:prSet presAssocID="{F2EFB46B-5774-4767-B427-6945D1EE2A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8DB94D-3428-490B-8D30-292DA360322C}" type="pres">
      <dgm:prSet presAssocID="{E5A6C37A-8428-45C6-9B44-1F6FCBF4C94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4B4C20-063D-4C64-9088-6AA1E35727CD}" type="pres">
      <dgm:prSet presAssocID="{E5A6C37A-8428-45C6-9B44-1F6FCBF4C94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0E2FF-E1AC-42C8-80D6-633EC176DF1B}" type="pres">
      <dgm:prSet presAssocID="{265D5808-4175-4DB4-B8CE-0A3E78E20F1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EC528A-E598-4256-B459-FEADC1E0666D}" type="pres">
      <dgm:prSet presAssocID="{265D5808-4175-4DB4-B8CE-0A3E78E20F1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797A1B-27AB-4F47-A334-8001A6D988C0}" type="presOf" srcId="{E5A6C37A-8428-45C6-9B44-1F6FCBF4C943}" destId="{6D8DB94D-3428-490B-8D30-292DA360322C}" srcOrd="0" destOrd="0" presId="urn:microsoft.com/office/officeart/2005/8/layout/vList2"/>
    <dgm:cxn modelId="{44C462F6-6687-42C3-8F37-0064E0B016E5}" srcId="{E5A6C37A-8428-45C6-9B44-1F6FCBF4C943}" destId="{B86B41A8-9D3B-4DA0-824A-D22C05423408}" srcOrd="1" destOrd="0" parTransId="{00F2F91D-08C6-44AE-AA3B-6BE8853D75C4}" sibTransId="{260EE77A-55CF-4A54-BA6D-B0A7DAB848B1}"/>
    <dgm:cxn modelId="{C574E88D-D027-4ABF-8990-0AC7F749C6AE}" srcId="{E5A6C37A-8428-45C6-9B44-1F6FCBF4C943}" destId="{6B25F7E0-2321-4563-9E3B-0F4B898A52B0}" srcOrd="3" destOrd="0" parTransId="{7E5EE14A-CB41-4686-A0E7-2D2D05E0F225}" sibTransId="{46777EA9-13E4-4C63-A83D-E47F34E8E5ED}"/>
    <dgm:cxn modelId="{61EA3F4F-1A97-4B1F-A891-DEFE418E1CEE}" srcId="{265D5808-4175-4DB4-B8CE-0A3E78E20F1F}" destId="{788D6F07-A5F2-4B25-BD37-5FCEE7B82A83}" srcOrd="3" destOrd="0" parTransId="{504D336A-7581-456F-A222-69723FF9D725}" sibTransId="{E6390D2F-39D4-4F3C-A55F-656568D9121E}"/>
    <dgm:cxn modelId="{3A3BD6FD-477B-4B43-BB21-4167FB77217C}" srcId="{265D5808-4175-4DB4-B8CE-0A3E78E20F1F}" destId="{3FB57BAC-23DD-4B36-930E-F0FD13BE0624}" srcOrd="0" destOrd="0" parTransId="{0743E00A-6EC3-41F1-AB06-E1EE6E601358}" sibTransId="{07A3CBAA-EFCF-45CF-88A0-C98C6EB8E924}"/>
    <dgm:cxn modelId="{A6F70D2C-E6C1-4CB4-8D50-D7583D595A7F}" srcId="{265D5808-4175-4DB4-B8CE-0A3E78E20F1F}" destId="{66C40FA2-EDBA-4508-8C8B-8332D6FED9BA}" srcOrd="2" destOrd="0" parTransId="{A1091C22-8C1D-4E9C-9A6C-CEC0FEFF3F28}" sibTransId="{B822138B-BC2F-4561-AC3E-E2F284468225}"/>
    <dgm:cxn modelId="{78937BE0-B9C8-47AC-B9B3-1C3FC65BED74}" type="presOf" srcId="{F2EFB46B-5774-4767-B427-6945D1EE2AB4}" destId="{50254631-9B1D-4297-87D7-491E2EF32CEE}" srcOrd="0" destOrd="0" presId="urn:microsoft.com/office/officeart/2005/8/layout/vList2"/>
    <dgm:cxn modelId="{BD9E1D12-4507-426E-BCDF-F7F7E37B8D5E}" srcId="{265D5808-4175-4DB4-B8CE-0A3E78E20F1F}" destId="{91599C10-4E60-4A23-A2A4-26EA62D6D9CC}" srcOrd="1" destOrd="0" parTransId="{F3ACD9BB-54C4-4F44-ACEB-47887BAFC8AC}" sibTransId="{F29AFC4F-5C34-4B3A-B57D-4097AFC75669}"/>
    <dgm:cxn modelId="{3DD66205-6366-45C0-8F8D-696FC9F87CE3}" type="presOf" srcId="{B86B41A8-9D3B-4DA0-824A-D22C05423408}" destId="{944B4C20-063D-4C64-9088-6AA1E35727CD}" srcOrd="0" destOrd="1" presId="urn:microsoft.com/office/officeart/2005/8/layout/vList2"/>
    <dgm:cxn modelId="{74727FA1-B5E3-4CB1-82A0-735D81EA0F78}" type="presOf" srcId="{788D6F07-A5F2-4B25-BD37-5FCEE7B82A83}" destId="{49EC528A-E598-4256-B459-FEADC1E0666D}" srcOrd="0" destOrd="3" presId="urn:microsoft.com/office/officeart/2005/8/layout/vList2"/>
    <dgm:cxn modelId="{E782B5C9-DDD8-4DAE-99CB-8758C87C2DDA}" srcId="{F2EFB46B-5774-4767-B427-6945D1EE2AB4}" destId="{E5A6C37A-8428-45C6-9B44-1F6FCBF4C943}" srcOrd="0" destOrd="0" parTransId="{CC1308D8-EF76-45B4-BFD5-73C9C8460236}" sibTransId="{635596BB-4746-4463-8FB7-FB6C6DC4C569}"/>
    <dgm:cxn modelId="{4BC00EEF-6A6E-4BD8-93E4-6EAC5F98F009}" type="presOf" srcId="{3FB57BAC-23DD-4B36-930E-F0FD13BE0624}" destId="{49EC528A-E598-4256-B459-FEADC1E0666D}" srcOrd="0" destOrd="0" presId="urn:microsoft.com/office/officeart/2005/8/layout/vList2"/>
    <dgm:cxn modelId="{003559E7-0119-4F35-942F-5D0BED92A848}" type="presOf" srcId="{265D5808-4175-4DB4-B8CE-0A3E78E20F1F}" destId="{C320E2FF-E1AC-42C8-80D6-633EC176DF1B}" srcOrd="0" destOrd="0" presId="urn:microsoft.com/office/officeart/2005/8/layout/vList2"/>
    <dgm:cxn modelId="{FAE414FF-BDC0-4516-8AFA-FA91AE216269}" type="presOf" srcId="{6B25F7E0-2321-4563-9E3B-0F4B898A52B0}" destId="{944B4C20-063D-4C64-9088-6AA1E35727CD}" srcOrd="0" destOrd="3" presId="urn:microsoft.com/office/officeart/2005/8/layout/vList2"/>
    <dgm:cxn modelId="{E3F37A71-F467-4D43-A270-489EB7A8832E}" srcId="{E5A6C37A-8428-45C6-9B44-1F6FCBF4C943}" destId="{985F042A-4F8E-4881-8426-C4F189376484}" srcOrd="2" destOrd="0" parTransId="{76222FF6-865A-46F0-9E2A-08313C2535EC}" sibTransId="{C1E855F9-F4AA-4F17-A5DC-D4A2DA1F0A79}"/>
    <dgm:cxn modelId="{648F28FA-C3AF-4B21-AE1D-977C6766059D}" type="presOf" srcId="{F45FF2C0-4B95-4E15-A683-3C46E9961FCC}" destId="{944B4C20-063D-4C64-9088-6AA1E35727CD}" srcOrd="0" destOrd="0" presId="urn:microsoft.com/office/officeart/2005/8/layout/vList2"/>
    <dgm:cxn modelId="{D39ECA3C-4DC1-4A26-B0F4-894B0EAD78D1}" srcId="{E5A6C37A-8428-45C6-9B44-1F6FCBF4C943}" destId="{F45FF2C0-4B95-4E15-A683-3C46E9961FCC}" srcOrd="0" destOrd="0" parTransId="{FB560840-41F9-4110-A745-BA08FB29C3C3}" sibTransId="{36104E5C-8630-4D99-BCE9-96C35D60276D}"/>
    <dgm:cxn modelId="{B536FE41-A472-42F9-BFA6-14F41C61F4B6}" type="presOf" srcId="{66C40FA2-EDBA-4508-8C8B-8332D6FED9BA}" destId="{49EC528A-E598-4256-B459-FEADC1E0666D}" srcOrd="0" destOrd="2" presId="urn:microsoft.com/office/officeart/2005/8/layout/vList2"/>
    <dgm:cxn modelId="{4D6DED27-4928-4FA4-9957-2E0C73187554}" srcId="{F2EFB46B-5774-4767-B427-6945D1EE2AB4}" destId="{265D5808-4175-4DB4-B8CE-0A3E78E20F1F}" srcOrd="1" destOrd="0" parTransId="{BBB54806-DC2E-4737-9A3F-65403470AA5F}" sibTransId="{55A2D87C-ED36-4FF2-BB6C-3D88665375A7}"/>
    <dgm:cxn modelId="{AB4263F0-02AF-441F-BB1E-12BB414B96F5}" type="presOf" srcId="{91599C10-4E60-4A23-A2A4-26EA62D6D9CC}" destId="{49EC528A-E598-4256-B459-FEADC1E0666D}" srcOrd="0" destOrd="1" presId="urn:microsoft.com/office/officeart/2005/8/layout/vList2"/>
    <dgm:cxn modelId="{2FE2E4F4-66F7-472C-877A-97C70B8C6BF3}" type="presOf" srcId="{985F042A-4F8E-4881-8426-C4F189376484}" destId="{944B4C20-063D-4C64-9088-6AA1E35727CD}" srcOrd="0" destOrd="2" presId="urn:microsoft.com/office/officeart/2005/8/layout/vList2"/>
    <dgm:cxn modelId="{2AE5C65C-CE89-4A11-A1A6-11AB83D09EAB}" type="presParOf" srcId="{50254631-9B1D-4297-87D7-491E2EF32CEE}" destId="{6D8DB94D-3428-490B-8D30-292DA360322C}" srcOrd="0" destOrd="0" presId="urn:microsoft.com/office/officeart/2005/8/layout/vList2"/>
    <dgm:cxn modelId="{D70F9B54-8652-479A-AA46-65FF551DB911}" type="presParOf" srcId="{50254631-9B1D-4297-87D7-491E2EF32CEE}" destId="{944B4C20-063D-4C64-9088-6AA1E35727CD}" srcOrd="1" destOrd="0" presId="urn:microsoft.com/office/officeart/2005/8/layout/vList2"/>
    <dgm:cxn modelId="{5CD3C9AA-FB39-46D0-8E1D-2C64253DACC5}" type="presParOf" srcId="{50254631-9B1D-4297-87D7-491E2EF32CEE}" destId="{C320E2FF-E1AC-42C8-80D6-633EC176DF1B}" srcOrd="2" destOrd="0" presId="urn:microsoft.com/office/officeart/2005/8/layout/vList2"/>
    <dgm:cxn modelId="{989E54B8-0D52-4AF3-BE55-5622AA6CB51C}" type="presParOf" srcId="{50254631-9B1D-4297-87D7-491E2EF32CEE}" destId="{49EC528A-E598-4256-B459-FEADC1E0666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C28BB7B-431B-4A8F-93AC-A3266ECCBA0A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16383BB8-B5C8-4616-8AFD-779A5924902C}">
      <dgm:prSet custT="1"/>
      <dgm:spPr/>
      <dgm:t>
        <a:bodyPr/>
        <a:lstStyle/>
        <a:p>
          <a:pPr algn="ctr" rtl="0"/>
          <a:r>
            <a:rPr lang="ru-RU" sz="2400" b="1" i="0" kern="1200" spc="600" dirty="0" smtClean="0">
              <a:latin typeface="+mj-lt"/>
              <a:ea typeface="Microsoft YaHei" panose="020B0503020204020204" pitchFamily="34" charset="-122"/>
              <a:cs typeface="+mn-cs"/>
            </a:rPr>
            <a:t>СТАТИСТИКА УЧАСТИЯ СО НКО в конкурсах</a:t>
          </a:r>
          <a:endParaRPr lang="ru-RU" sz="2400" b="1" i="0" kern="1200" spc="600" dirty="0">
            <a:latin typeface="+mj-lt"/>
            <a:ea typeface="Microsoft YaHei" panose="020B0503020204020204" pitchFamily="34" charset="-122"/>
            <a:cs typeface="+mn-cs"/>
          </a:endParaRPr>
        </a:p>
      </dgm:t>
    </dgm:pt>
    <dgm:pt modelId="{E1AED6A1-3FBF-4F3B-A0AD-B9D1F792092E}" type="parTrans" cxnId="{DF3D2807-2ADA-4CD8-A6E7-C89CD08B6BA0}">
      <dgm:prSet/>
      <dgm:spPr/>
      <dgm:t>
        <a:bodyPr/>
        <a:lstStyle/>
        <a:p>
          <a:endParaRPr lang="ru-RU"/>
        </a:p>
      </dgm:t>
    </dgm:pt>
    <dgm:pt modelId="{2F4D4CF2-DF39-4AEA-802E-44F6B2297A75}" type="sibTrans" cxnId="{DF3D2807-2ADA-4CD8-A6E7-C89CD08B6BA0}">
      <dgm:prSet/>
      <dgm:spPr/>
      <dgm:t>
        <a:bodyPr/>
        <a:lstStyle/>
        <a:p>
          <a:endParaRPr lang="ru-RU"/>
        </a:p>
      </dgm:t>
    </dgm:pt>
    <dgm:pt modelId="{DC91577B-0545-435C-9C4A-DE800D4E04D6}">
      <dgm:prSet custT="1"/>
      <dgm:spPr/>
      <dgm:t>
        <a:bodyPr/>
        <a:lstStyle/>
        <a:p>
          <a:pPr marL="0" indent="0" rtl="0"/>
          <a:endParaRPr lang="ru-RU" sz="2000" b="1" dirty="0"/>
        </a:p>
      </dgm:t>
    </dgm:pt>
    <dgm:pt modelId="{F81F64DC-6541-41E4-997E-63A308738A1B}" type="sibTrans" cxnId="{96261293-9836-4843-A7F7-7C603CCDF176}">
      <dgm:prSet/>
      <dgm:spPr/>
      <dgm:t>
        <a:bodyPr/>
        <a:lstStyle/>
        <a:p>
          <a:endParaRPr lang="ru-RU"/>
        </a:p>
      </dgm:t>
    </dgm:pt>
    <dgm:pt modelId="{C450D2DA-C090-4F4B-B849-79857E0CC2F1}" type="parTrans" cxnId="{96261293-9836-4843-A7F7-7C603CCDF176}">
      <dgm:prSet/>
      <dgm:spPr/>
      <dgm:t>
        <a:bodyPr/>
        <a:lstStyle/>
        <a:p>
          <a:endParaRPr lang="ru-RU"/>
        </a:p>
      </dgm:t>
    </dgm:pt>
    <dgm:pt modelId="{7FCAE2CC-C0C6-46A4-AD1B-D41863CB9222}">
      <dgm:prSet custT="1"/>
      <dgm:spPr/>
      <dgm:t>
        <a:bodyPr/>
        <a:lstStyle/>
        <a:p>
          <a:pPr marL="0" indent="0" rtl="0"/>
          <a:endParaRPr lang="ru-RU" sz="2000" b="1" dirty="0"/>
        </a:p>
      </dgm:t>
    </dgm:pt>
    <dgm:pt modelId="{ECEC8CE6-CFB7-4D19-882A-FF567C3696CD}" type="sibTrans" cxnId="{36E2C7DC-4126-4A20-80FF-F9A51646217B}">
      <dgm:prSet/>
      <dgm:spPr/>
      <dgm:t>
        <a:bodyPr/>
        <a:lstStyle/>
        <a:p>
          <a:endParaRPr lang="ru-RU"/>
        </a:p>
      </dgm:t>
    </dgm:pt>
    <dgm:pt modelId="{CEB47B8F-13CC-4061-815E-64A11A2F4F58}" type="parTrans" cxnId="{36E2C7DC-4126-4A20-80FF-F9A51646217B}">
      <dgm:prSet/>
      <dgm:spPr/>
      <dgm:t>
        <a:bodyPr/>
        <a:lstStyle/>
        <a:p>
          <a:endParaRPr lang="ru-RU"/>
        </a:p>
      </dgm:t>
    </dgm:pt>
    <dgm:pt modelId="{71A48926-18AD-4A9A-B47C-25D176D8BEE6}">
      <dgm:prSet custT="1"/>
      <dgm:spPr/>
      <dgm:t>
        <a:bodyPr/>
        <a:lstStyle/>
        <a:p>
          <a:pPr marL="0" indent="0" rtl="0"/>
          <a:endParaRPr lang="ru-RU" sz="2000" b="1" dirty="0"/>
        </a:p>
      </dgm:t>
    </dgm:pt>
    <dgm:pt modelId="{A5BFE4C4-2E69-4F65-8616-A500C2085738}" type="sibTrans" cxnId="{309D9448-437C-492F-BF05-23DE285A2A2B}">
      <dgm:prSet/>
      <dgm:spPr/>
      <dgm:t>
        <a:bodyPr/>
        <a:lstStyle/>
        <a:p>
          <a:endParaRPr lang="ru-RU"/>
        </a:p>
      </dgm:t>
    </dgm:pt>
    <dgm:pt modelId="{4C428C82-5D1F-4F23-BB9B-C7D06F96B6F9}" type="parTrans" cxnId="{309D9448-437C-492F-BF05-23DE285A2A2B}">
      <dgm:prSet/>
      <dgm:spPr/>
      <dgm:t>
        <a:bodyPr/>
        <a:lstStyle/>
        <a:p>
          <a:endParaRPr lang="ru-RU"/>
        </a:p>
      </dgm:t>
    </dgm:pt>
    <dgm:pt modelId="{4AC57C9A-4F76-4B0E-A318-3F7E7871CC78}">
      <dgm:prSet custT="1"/>
      <dgm:spPr/>
      <dgm:t>
        <a:bodyPr/>
        <a:lstStyle/>
        <a:p>
          <a:pPr marL="0" indent="0" rtl="0"/>
          <a:endParaRPr lang="ru-RU" sz="2000" b="1" dirty="0"/>
        </a:p>
      </dgm:t>
    </dgm:pt>
    <dgm:pt modelId="{2FC876DC-4AE9-4096-A9B6-7D333A85878E}" type="sibTrans" cxnId="{33A42DBC-2B0B-47CF-B8CF-BC87FB44F849}">
      <dgm:prSet/>
      <dgm:spPr/>
      <dgm:t>
        <a:bodyPr/>
        <a:lstStyle/>
        <a:p>
          <a:endParaRPr lang="ru-RU"/>
        </a:p>
      </dgm:t>
    </dgm:pt>
    <dgm:pt modelId="{74FE483C-E72B-48FD-868B-55C4ED772777}" type="parTrans" cxnId="{33A42DBC-2B0B-47CF-B8CF-BC87FB44F849}">
      <dgm:prSet/>
      <dgm:spPr/>
      <dgm:t>
        <a:bodyPr/>
        <a:lstStyle/>
        <a:p>
          <a:endParaRPr lang="ru-RU"/>
        </a:p>
      </dgm:t>
    </dgm:pt>
    <dgm:pt modelId="{3758BE53-6FA9-4803-91CF-C0D82502CA26}">
      <dgm:prSet custT="1"/>
      <dgm:spPr/>
      <dgm:t>
        <a:bodyPr/>
        <a:lstStyle/>
        <a:p>
          <a:pPr marL="0" indent="0" rtl="0"/>
          <a:endParaRPr lang="ru-RU" sz="2000" b="1" dirty="0"/>
        </a:p>
      </dgm:t>
    </dgm:pt>
    <dgm:pt modelId="{897684CF-7CF5-4CDD-80C7-BC910E2DC40C}" type="sibTrans" cxnId="{EBF407E4-AE96-40C7-AF3C-1F95ACD1E834}">
      <dgm:prSet/>
      <dgm:spPr/>
      <dgm:t>
        <a:bodyPr/>
        <a:lstStyle/>
        <a:p>
          <a:endParaRPr lang="ru-RU"/>
        </a:p>
      </dgm:t>
    </dgm:pt>
    <dgm:pt modelId="{9F28021E-0C54-4366-AC4E-8A6EB0E5858D}" type="parTrans" cxnId="{EBF407E4-AE96-40C7-AF3C-1F95ACD1E834}">
      <dgm:prSet/>
      <dgm:spPr/>
      <dgm:t>
        <a:bodyPr/>
        <a:lstStyle/>
        <a:p>
          <a:endParaRPr lang="ru-RU"/>
        </a:p>
      </dgm:t>
    </dgm:pt>
    <dgm:pt modelId="{AEABDD95-79CF-4E11-B875-20578914256C}" type="pres">
      <dgm:prSet presAssocID="{8C28BB7B-431B-4A8F-93AC-A3266ECCBA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3E5AB4-51E7-4287-8DE0-3124DC5C658B}" type="pres">
      <dgm:prSet presAssocID="{16383BB8-B5C8-4616-8AFD-779A5924902C}" presName="parentText" presStyleLbl="node1" presStyleIdx="0" presStyleCnt="1" custScaleY="42053" custLinFactY="-100000" custLinFactNeighborY="-1400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FA2B2-C0F0-498E-8C97-F101E1651517}" type="pres">
      <dgm:prSet presAssocID="{16383BB8-B5C8-4616-8AFD-779A5924902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9D3235-EDF6-4BEC-A0DE-D5D5771ABC50}" type="presOf" srcId="{8C28BB7B-431B-4A8F-93AC-A3266ECCBA0A}" destId="{AEABDD95-79CF-4E11-B875-20578914256C}" srcOrd="0" destOrd="0" presId="urn:microsoft.com/office/officeart/2005/8/layout/vList2"/>
    <dgm:cxn modelId="{9CA0D8D3-7A28-433B-ABF2-882E0C895A81}" type="presOf" srcId="{3758BE53-6FA9-4803-91CF-C0D82502CA26}" destId="{8D6FA2B2-C0F0-498E-8C97-F101E1651517}" srcOrd="0" destOrd="0" presId="urn:microsoft.com/office/officeart/2005/8/layout/vList2"/>
    <dgm:cxn modelId="{33A42DBC-2B0B-47CF-B8CF-BC87FB44F849}" srcId="{16383BB8-B5C8-4616-8AFD-779A5924902C}" destId="{4AC57C9A-4F76-4B0E-A318-3F7E7871CC78}" srcOrd="1" destOrd="0" parTransId="{74FE483C-E72B-48FD-868B-55C4ED772777}" sibTransId="{2FC876DC-4AE9-4096-A9B6-7D333A85878E}"/>
    <dgm:cxn modelId="{0467D05C-54EF-41C5-B5EF-76CBBCF0EE99}" type="presOf" srcId="{DC91577B-0545-435C-9C4A-DE800D4E04D6}" destId="{8D6FA2B2-C0F0-498E-8C97-F101E1651517}" srcOrd="0" destOrd="4" presId="urn:microsoft.com/office/officeart/2005/8/layout/vList2"/>
    <dgm:cxn modelId="{EBD23577-5038-470C-9787-5C05265C9927}" type="presOf" srcId="{4AC57C9A-4F76-4B0E-A318-3F7E7871CC78}" destId="{8D6FA2B2-C0F0-498E-8C97-F101E1651517}" srcOrd="0" destOrd="1" presId="urn:microsoft.com/office/officeart/2005/8/layout/vList2"/>
    <dgm:cxn modelId="{DF3D2807-2ADA-4CD8-A6E7-C89CD08B6BA0}" srcId="{8C28BB7B-431B-4A8F-93AC-A3266ECCBA0A}" destId="{16383BB8-B5C8-4616-8AFD-779A5924902C}" srcOrd="0" destOrd="0" parTransId="{E1AED6A1-3FBF-4F3B-A0AD-B9D1F792092E}" sibTransId="{2F4D4CF2-DF39-4AEA-802E-44F6B2297A75}"/>
    <dgm:cxn modelId="{EBF407E4-AE96-40C7-AF3C-1F95ACD1E834}" srcId="{16383BB8-B5C8-4616-8AFD-779A5924902C}" destId="{3758BE53-6FA9-4803-91CF-C0D82502CA26}" srcOrd="0" destOrd="0" parTransId="{9F28021E-0C54-4366-AC4E-8A6EB0E5858D}" sibTransId="{897684CF-7CF5-4CDD-80C7-BC910E2DC40C}"/>
    <dgm:cxn modelId="{309D9448-437C-492F-BF05-23DE285A2A2B}" srcId="{16383BB8-B5C8-4616-8AFD-779A5924902C}" destId="{71A48926-18AD-4A9A-B47C-25D176D8BEE6}" srcOrd="2" destOrd="0" parTransId="{4C428C82-5D1F-4F23-BB9B-C7D06F96B6F9}" sibTransId="{A5BFE4C4-2E69-4F65-8616-A500C2085738}"/>
    <dgm:cxn modelId="{36E2C7DC-4126-4A20-80FF-F9A51646217B}" srcId="{71A48926-18AD-4A9A-B47C-25D176D8BEE6}" destId="{7FCAE2CC-C0C6-46A4-AD1B-D41863CB9222}" srcOrd="0" destOrd="0" parTransId="{CEB47B8F-13CC-4061-815E-64A11A2F4F58}" sibTransId="{ECEC8CE6-CFB7-4D19-882A-FF567C3696CD}"/>
    <dgm:cxn modelId="{F0929DFF-099C-4305-A7A1-C4B293159977}" type="presOf" srcId="{16383BB8-B5C8-4616-8AFD-779A5924902C}" destId="{C63E5AB4-51E7-4287-8DE0-3124DC5C658B}" srcOrd="0" destOrd="0" presId="urn:microsoft.com/office/officeart/2005/8/layout/vList2"/>
    <dgm:cxn modelId="{E1547520-289F-41D0-A4B3-68976D69139A}" type="presOf" srcId="{71A48926-18AD-4A9A-B47C-25D176D8BEE6}" destId="{8D6FA2B2-C0F0-498E-8C97-F101E1651517}" srcOrd="0" destOrd="2" presId="urn:microsoft.com/office/officeart/2005/8/layout/vList2"/>
    <dgm:cxn modelId="{D7683E22-BF2E-434C-AE25-F3C0BBCA0423}" type="presOf" srcId="{7FCAE2CC-C0C6-46A4-AD1B-D41863CB9222}" destId="{8D6FA2B2-C0F0-498E-8C97-F101E1651517}" srcOrd="0" destOrd="3" presId="urn:microsoft.com/office/officeart/2005/8/layout/vList2"/>
    <dgm:cxn modelId="{96261293-9836-4843-A7F7-7C603CCDF176}" srcId="{71A48926-18AD-4A9A-B47C-25D176D8BEE6}" destId="{DC91577B-0545-435C-9C4A-DE800D4E04D6}" srcOrd="1" destOrd="0" parTransId="{C450D2DA-C090-4F4B-B849-79857E0CC2F1}" sibTransId="{F81F64DC-6541-41E4-997E-63A308738A1B}"/>
    <dgm:cxn modelId="{28F00051-1CB6-4705-8151-485CF7E16CB4}" type="presParOf" srcId="{AEABDD95-79CF-4E11-B875-20578914256C}" destId="{C63E5AB4-51E7-4287-8DE0-3124DC5C658B}" srcOrd="0" destOrd="0" presId="urn:microsoft.com/office/officeart/2005/8/layout/vList2"/>
    <dgm:cxn modelId="{AB5D59CF-34A8-4C12-B104-C4858940FAAB}" type="presParOf" srcId="{AEABDD95-79CF-4E11-B875-20578914256C}" destId="{8D6FA2B2-C0F0-498E-8C97-F101E165151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970DF4-EC54-4AA8-B6CC-CF49489B51CF}" type="doc">
      <dgm:prSet loTypeId="urn:microsoft.com/office/officeart/2005/8/layout/defaul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5AA6FB9-674A-401A-8D1A-6C2C5F020A73}">
      <dgm:prSet custT="1"/>
      <dgm:spPr/>
      <dgm:t>
        <a:bodyPr/>
        <a:lstStyle/>
        <a:p>
          <a:pPr rtl="0">
            <a:lnSpc>
              <a:spcPct val="100000"/>
            </a:lnSpc>
          </a:pPr>
          <a:r>
            <a:rPr lang="ru-RU" sz="1800" b="1" dirty="0" smtClean="0">
              <a:solidFill>
                <a:srgbClr val="C00000"/>
              </a:solidFill>
            </a:rPr>
            <a:t>В 2013-2016 годах </a:t>
          </a:r>
          <a:r>
            <a:rPr lang="ru-RU" sz="1800" b="1" u="none" dirty="0" smtClean="0"/>
            <a:t>ПРИНИМАЛИ УЧАСТИЕ В КОНКУРСАХ            </a:t>
          </a:r>
          <a:r>
            <a:rPr lang="ru-RU" sz="1800" b="1" dirty="0" smtClean="0"/>
            <a:t>123 ОРГАНИЗАЦИИ  </a:t>
          </a:r>
          <a:endParaRPr lang="ru-RU" sz="1800" dirty="0"/>
        </a:p>
      </dgm:t>
    </dgm:pt>
    <dgm:pt modelId="{87E21EAB-A509-4BE9-AA09-D6CE8E0C9DBE}" type="parTrans" cxnId="{63F34707-66B8-435D-99D9-BF5F69660E1B}">
      <dgm:prSet/>
      <dgm:spPr/>
      <dgm:t>
        <a:bodyPr/>
        <a:lstStyle/>
        <a:p>
          <a:endParaRPr lang="ru-RU"/>
        </a:p>
      </dgm:t>
    </dgm:pt>
    <dgm:pt modelId="{13DEE921-71C3-4208-963E-19CC665DDA0A}" type="sibTrans" cxnId="{63F34707-66B8-435D-99D9-BF5F69660E1B}">
      <dgm:prSet/>
      <dgm:spPr/>
      <dgm:t>
        <a:bodyPr/>
        <a:lstStyle/>
        <a:p>
          <a:endParaRPr lang="ru-RU"/>
        </a:p>
      </dgm:t>
    </dgm:pt>
    <dgm:pt modelId="{7AF8B8DB-2665-4881-8DA4-0F685F6F27F4}">
      <dgm:prSet custT="1"/>
      <dgm:spPr/>
      <dgm:t>
        <a:bodyPr/>
        <a:lstStyle/>
        <a:p>
          <a:pPr rtl="0"/>
          <a:r>
            <a:rPr lang="ru-RU" sz="1800" b="1" dirty="0" smtClean="0"/>
            <a:t>23 организации – из районов республики     (18,7% от общего числа участников)</a:t>
          </a:r>
          <a:endParaRPr lang="ru-RU" sz="1800" dirty="0"/>
        </a:p>
      </dgm:t>
    </dgm:pt>
    <dgm:pt modelId="{A83B119F-924E-4D45-AB28-C6D17E7401E4}" type="parTrans" cxnId="{BEC54921-0FE8-4427-908B-B2A7D74008D0}">
      <dgm:prSet/>
      <dgm:spPr/>
      <dgm:t>
        <a:bodyPr/>
        <a:lstStyle/>
        <a:p>
          <a:endParaRPr lang="ru-RU"/>
        </a:p>
      </dgm:t>
    </dgm:pt>
    <dgm:pt modelId="{7398C238-D335-4ED9-B7D4-33F306CB289B}" type="sibTrans" cxnId="{BEC54921-0FE8-4427-908B-B2A7D74008D0}">
      <dgm:prSet/>
      <dgm:spPr/>
      <dgm:t>
        <a:bodyPr/>
        <a:lstStyle/>
        <a:p>
          <a:endParaRPr lang="ru-RU"/>
        </a:p>
      </dgm:t>
    </dgm:pt>
    <dgm:pt modelId="{E37C7691-2578-4583-A10B-4E0EF5786084}">
      <dgm:prSet custT="1"/>
      <dgm:spPr/>
      <dgm:t>
        <a:bodyPr/>
        <a:lstStyle/>
        <a:p>
          <a:pPr rtl="0"/>
          <a:r>
            <a:rPr lang="ru-RU" sz="1800" b="1" u="none" dirty="0" smtClean="0"/>
            <a:t>ПОДАНО</a:t>
          </a:r>
          <a:r>
            <a:rPr lang="ru-RU" sz="1800" b="1" dirty="0" smtClean="0"/>
            <a:t> - 380 заявок</a:t>
          </a:r>
          <a:endParaRPr lang="ru-RU" sz="1800" b="1" dirty="0"/>
        </a:p>
      </dgm:t>
    </dgm:pt>
    <dgm:pt modelId="{A3AEA583-4C13-462B-AEEE-712B682F48D7}" type="parTrans" cxnId="{B3CF085A-551E-4AD3-B8C8-51AA3E520DFA}">
      <dgm:prSet/>
      <dgm:spPr/>
      <dgm:t>
        <a:bodyPr/>
        <a:lstStyle/>
        <a:p>
          <a:endParaRPr lang="ru-RU"/>
        </a:p>
      </dgm:t>
    </dgm:pt>
    <dgm:pt modelId="{6A2D3190-E493-48C5-9DA8-00EDDAB2330A}" type="sibTrans" cxnId="{B3CF085A-551E-4AD3-B8C8-51AA3E520DFA}">
      <dgm:prSet/>
      <dgm:spPr/>
      <dgm:t>
        <a:bodyPr/>
        <a:lstStyle/>
        <a:p>
          <a:endParaRPr lang="ru-RU"/>
        </a:p>
      </dgm:t>
    </dgm:pt>
    <dgm:pt modelId="{A9A046D4-6F18-4EA5-9135-42BB301BA03B}">
      <dgm:prSet custT="1"/>
      <dgm:spPr/>
      <dgm:t>
        <a:bodyPr/>
        <a:lstStyle/>
        <a:p>
          <a:pPr rtl="0"/>
          <a:r>
            <a:rPr lang="ru-RU" sz="1800" b="1" u="none" dirty="0" smtClean="0"/>
            <a:t>ГРАНТОПОЛУЧАТЕЛИ </a:t>
          </a:r>
          <a:r>
            <a:rPr lang="ru-RU" sz="1800" b="1" dirty="0" smtClean="0"/>
            <a:t>– 32 организации         (26 % от общего числа участников ) </a:t>
          </a:r>
          <a:endParaRPr lang="ru-RU" sz="1800" b="1" dirty="0"/>
        </a:p>
      </dgm:t>
    </dgm:pt>
    <dgm:pt modelId="{CBA07AEC-8D7C-4394-B372-B8F6C562B335}" type="parTrans" cxnId="{F66D27E9-1C7E-4321-BB00-31D532AB37E6}">
      <dgm:prSet/>
      <dgm:spPr/>
      <dgm:t>
        <a:bodyPr/>
        <a:lstStyle/>
        <a:p>
          <a:endParaRPr lang="ru-RU"/>
        </a:p>
      </dgm:t>
    </dgm:pt>
    <dgm:pt modelId="{11B3D52D-1ED9-426D-B27B-BC4E0226B224}" type="sibTrans" cxnId="{F66D27E9-1C7E-4321-BB00-31D532AB37E6}">
      <dgm:prSet/>
      <dgm:spPr/>
      <dgm:t>
        <a:bodyPr/>
        <a:lstStyle/>
        <a:p>
          <a:endParaRPr lang="ru-RU"/>
        </a:p>
      </dgm:t>
    </dgm:pt>
    <dgm:pt modelId="{D3F2DC3F-0CD6-4CDE-966A-64DF0F2B3DE0}">
      <dgm:prSet custT="1"/>
      <dgm:spPr/>
      <dgm:t>
        <a:bodyPr/>
        <a:lstStyle/>
        <a:p>
          <a:pPr rtl="0"/>
          <a:r>
            <a:rPr lang="ru-RU" sz="1800" b="1" dirty="0" smtClean="0"/>
            <a:t>8 ОРГАНИЗАЦИЙ (25%) – ГРАНТОПОЛУЧАТЕЛИ ИЗ РАЙОНОВ РЕСПУБЛИКИ</a:t>
          </a:r>
          <a:endParaRPr lang="ru-RU" sz="1800" dirty="0"/>
        </a:p>
      </dgm:t>
    </dgm:pt>
    <dgm:pt modelId="{76B7B86C-7D92-49D9-9D1B-36A8865EBC7B}" type="parTrans" cxnId="{BF333145-D9A7-49ED-A40B-55F8125E4DAD}">
      <dgm:prSet/>
      <dgm:spPr/>
      <dgm:t>
        <a:bodyPr/>
        <a:lstStyle/>
        <a:p>
          <a:endParaRPr lang="ru-RU"/>
        </a:p>
      </dgm:t>
    </dgm:pt>
    <dgm:pt modelId="{55945FF9-539E-47B6-BEB1-B1B23C817DAA}" type="sibTrans" cxnId="{BF333145-D9A7-49ED-A40B-55F8125E4DAD}">
      <dgm:prSet/>
      <dgm:spPr/>
      <dgm:t>
        <a:bodyPr/>
        <a:lstStyle/>
        <a:p>
          <a:endParaRPr lang="ru-RU"/>
        </a:p>
      </dgm:t>
    </dgm:pt>
    <dgm:pt modelId="{4A3BCA36-7367-4633-9169-A75C0F9E70E5}">
      <dgm:prSet custT="1"/>
      <dgm:spPr/>
      <dgm:t>
        <a:bodyPr/>
        <a:lstStyle/>
        <a:p>
          <a:pPr algn="ctr" rtl="0"/>
          <a:r>
            <a:rPr lang="ru-RU" sz="1800" b="1" u="none" dirty="0" smtClean="0"/>
            <a:t>ОБЩЕЕ КОЛИЧЕСТВО ВЫДЕЛЕННЫХ ГРАНТОВ </a:t>
          </a:r>
          <a:r>
            <a:rPr lang="ru-RU" sz="1800" b="1" dirty="0" smtClean="0"/>
            <a:t>–             51 (13,4 % от числа заявок) </a:t>
          </a:r>
          <a:endParaRPr lang="ru-RU" sz="1800" b="1" dirty="0"/>
        </a:p>
      </dgm:t>
    </dgm:pt>
    <dgm:pt modelId="{ED65BF01-C6DA-4F68-8EC1-D396B1D849C9}" type="parTrans" cxnId="{4A754680-C46F-40AC-A761-6C44D8E75D27}">
      <dgm:prSet/>
      <dgm:spPr/>
      <dgm:t>
        <a:bodyPr/>
        <a:lstStyle/>
        <a:p>
          <a:endParaRPr lang="ru-RU"/>
        </a:p>
      </dgm:t>
    </dgm:pt>
    <dgm:pt modelId="{2EB33BA6-8DFC-4398-BF75-A0F2257F2238}" type="sibTrans" cxnId="{4A754680-C46F-40AC-A761-6C44D8E75D27}">
      <dgm:prSet/>
      <dgm:spPr/>
      <dgm:t>
        <a:bodyPr/>
        <a:lstStyle/>
        <a:p>
          <a:endParaRPr lang="ru-RU"/>
        </a:p>
      </dgm:t>
    </dgm:pt>
    <dgm:pt modelId="{224764DB-5306-47DF-BCE8-8ECD79D52361}">
      <dgm:prSet custT="1"/>
      <dgm:spPr/>
      <dgm:t>
        <a:bodyPr/>
        <a:lstStyle/>
        <a:p>
          <a:pPr rtl="0"/>
          <a:r>
            <a:rPr lang="ru-RU" sz="1800" b="1" u="sng" dirty="0" smtClean="0"/>
            <a:t>СУММА ВЫДЕЛЕННЫХ ГРАНТОВ </a:t>
          </a:r>
          <a:r>
            <a:rPr lang="ru-RU" sz="1800" b="1" dirty="0" smtClean="0"/>
            <a:t>                             </a:t>
          </a:r>
          <a:r>
            <a:rPr lang="ru-RU" sz="1800" b="1" i="0" u="none" dirty="0" smtClean="0"/>
            <a:t>42421511</a:t>
          </a:r>
          <a:r>
            <a:rPr lang="ru-RU" sz="1800" b="1" dirty="0" smtClean="0"/>
            <a:t>рублей</a:t>
          </a:r>
          <a:endParaRPr lang="ru-RU" sz="1800" b="1" dirty="0"/>
        </a:p>
      </dgm:t>
    </dgm:pt>
    <dgm:pt modelId="{2EFF26E3-088F-4C59-968C-345AF75E219C}" type="parTrans" cxnId="{4F1ED68F-341F-4617-969F-BFE252544F1B}">
      <dgm:prSet/>
      <dgm:spPr/>
      <dgm:t>
        <a:bodyPr/>
        <a:lstStyle/>
        <a:p>
          <a:endParaRPr lang="ru-RU"/>
        </a:p>
      </dgm:t>
    </dgm:pt>
    <dgm:pt modelId="{D3282D1E-68AC-4055-A400-0630B7D94724}" type="sibTrans" cxnId="{4F1ED68F-341F-4617-969F-BFE252544F1B}">
      <dgm:prSet/>
      <dgm:spPr/>
      <dgm:t>
        <a:bodyPr/>
        <a:lstStyle/>
        <a:p>
          <a:endParaRPr lang="ru-RU"/>
        </a:p>
      </dgm:t>
    </dgm:pt>
    <dgm:pt modelId="{63F2219E-74C8-459F-ACDA-F822BC8B8FDA}" type="pres">
      <dgm:prSet presAssocID="{C9970DF4-EC54-4AA8-B6CC-CF49489B51C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982C53-DFDE-4130-BFD5-76453F66D9EC}" type="pres">
      <dgm:prSet presAssocID="{D5AA6FB9-674A-401A-8D1A-6C2C5F020A73}" presName="node" presStyleLbl="node1" presStyleIdx="0" presStyleCnt="7" custScaleX="110000" custScaleY="11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EC32FD-0950-4702-80A4-CCB44C9E99C7}" type="pres">
      <dgm:prSet presAssocID="{13DEE921-71C3-4208-963E-19CC665DDA0A}" presName="sibTrans" presStyleCnt="0"/>
      <dgm:spPr/>
    </dgm:pt>
    <dgm:pt modelId="{82381E63-2DA5-412B-BF4F-A454287C8CAD}" type="pres">
      <dgm:prSet presAssocID="{7AF8B8DB-2665-4881-8DA4-0F685F6F27F4}" presName="node" presStyleLbl="node1" presStyleIdx="1" presStyleCnt="7" custScaleY="1140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E38A3-EBE7-4A66-B28F-45732BBCEFF2}" type="pres">
      <dgm:prSet presAssocID="{7398C238-D335-4ED9-B7D4-33F306CB289B}" presName="sibTrans" presStyleCnt="0"/>
      <dgm:spPr/>
    </dgm:pt>
    <dgm:pt modelId="{0DC38157-752D-4086-A1C2-099457F212ED}" type="pres">
      <dgm:prSet presAssocID="{E37C7691-2578-4583-A10B-4E0EF5786084}" presName="node" presStyleLbl="node1" presStyleIdx="2" presStyleCnt="7" custScaleY="78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780630-BB3E-4754-B754-800D1546FDB8}" type="pres">
      <dgm:prSet presAssocID="{6A2D3190-E493-48C5-9DA8-00EDDAB2330A}" presName="sibTrans" presStyleCnt="0"/>
      <dgm:spPr/>
    </dgm:pt>
    <dgm:pt modelId="{69A097E7-4A0D-43F4-AEC6-297E34E4DAE8}" type="pres">
      <dgm:prSet presAssocID="{A9A046D4-6F18-4EA5-9135-42BB301BA03B}" presName="node" presStyleLbl="node1" presStyleIdx="3" presStyleCnt="7" custScaleX="1181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C6430-C8C8-4EC5-BD6E-75D501491997}" type="pres">
      <dgm:prSet presAssocID="{11B3D52D-1ED9-426D-B27B-BC4E0226B224}" presName="sibTrans" presStyleCnt="0"/>
      <dgm:spPr/>
    </dgm:pt>
    <dgm:pt modelId="{98E62E6A-6289-4E8C-8394-F908E8C30E8A}" type="pres">
      <dgm:prSet presAssocID="{D3F2DC3F-0CD6-4CDE-966A-64DF0F2B3DE0}" presName="node" presStyleLbl="node1" presStyleIdx="4" presStyleCnt="7" custScaleX="113984" custScaleY="106970" custLinFactNeighborX="-1123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4881A-5AA0-4179-BA77-A5DD4818883A}" type="pres">
      <dgm:prSet presAssocID="{55945FF9-539E-47B6-BEB1-B1B23C817DAA}" presName="sibTrans" presStyleCnt="0"/>
      <dgm:spPr/>
    </dgm:pt>
    <dgm:pt modelId="{DCF18682-488D-43CC-BDAF-3EFBE2E52974}" type="pres">
      <dgm:prSet presAssocID="{4A3BCA36-7367-4633-9169-A75C0F9E70E5}" presName="node" presStyleLbl="node1" presStyleIdx="5" presStyleCnt="7" custScaleY="1225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C8BA6-1F18-44F3-B4FF-BB428F78D581}" type="pres">
      <dgm:prSet presAssocID="{2EB33BA6-8DFC-4398-BF75-A0F2257F2238}" presName="sibTrans" presStyleCnt="0"/>
      <dgm:spPr/>
    </dgm:pt>
    <dgm:pt modelId="{39A6FD72-BEFF-4284-98C2-F4C14F8C2790}" type="pres">
      <dgm:prSet presAssocID="{224764DB-5306-47DF-BCE8-8ECD79D52361}" presName="node" presStyleLbl="node1" presStyleIdx="6" presStyleCnt="7" custScaleX="135218" custScaleY="71488" custLinFactNeighborX="0" custLinFactNeighborY="9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AC3725D-AB01-4187-8F66-AAE18F3AFDCB}" type="presOf" srcId="{D5AA6FB9-674A-401A-8D1A-6C2C5F020A73}" destId="{21982C53-DFDE-4130-BFD5-76453F66D9EC}" srcOrd="0" destOrd="0" presId="urn:microsoft.com/office/officeart/2005/8/layout/default"/>
    <dgm:cxn modelId="{F66D27E9-1C7E-4321-BB00-31D532AB37E6}" srcId="{C9970DF4-EC54-4AA8-B6CC-CF49489B51CF}" destId="{A9A046D4-6F18-4EA5-9135-42BB301BA03B}" srcOrd="3" destOrd="0" parTransId="{CBA07AEC-8D7C-4394-B372-B8F6C562B335}" sibTransId="{11B3D52D-1ED9-426D-B27B-BC4E0226B224}"/>
    <dgm:cxn modelId="{DCD4B9F9-E00A-472C-80F4-46DCC42AD66F}" type="presOf" srcId="{E37C7691-2578-4583-A10B-4E0EF5786084}" destId="{0DC38157-752D-4086-A1C2-099457F212ED}" srcOrd="0" destOrd="0" presId="urn:microsoft.com/office/officeart/2005/8/layout/default"/>
    <dgm:cxn modelId="{BEC54921-0FE8-4427-908B-B2A7D74008D0}" srcId="{C9970DF4-EC54-4AA8-B6CC-CF49489B51CF}" destId="{7AF8B8DB-2665-4881-8DA4-0F685F6F27F4}" srcOrd="1" destOrd="0" parTransId="{A83B119F-924E-4D45-AB28-C6D17E7401E4}" sibTransId="{7398C238-D335-4ED9-B7D4-33F306CB289B}"/>
    <dgm:cxn modelId="{18F0B0C0-41D4-46C1-A4B9-BD69D2AF5F0E}" type="presOf" srcId="{D3F2DC3F-0CD6-4CDE-966A-64DF0F2B3DE0}" destId="{98E62E6A-6289-4E8C-8394-F908E8C30E8A}" srcOrd="0" destOrd="0" presId="urn:microsoft.com/office/officeart/2005/8/layout/default"/>
    <dgm:cxn modelId="{4A754680-C46F-40AC-A761-6C44D8E75D27}" srcId="{C9970DF4-EC54-4AA8-B6CC-CF49489B51CF}" destId="{4A3BCA36-7367-4633-9169-A75C0F9E70E5}" srcOrd="5" destOrd="0" parTransId="{ED65BF01-C6DA-4F68-8EC1-D396B1D849C9}" sibTransId="{2EB33BA6-8DFC-4398-BF75-A0F2257F2238}"/>
    <dgm:cxn modelId="{BF333145-D9A7-49ED-A40B-55F8125E4DAD}" srcId="{C9970DF4-EC54-4AA8-B6CC-CF49489B51CF}" destId="{D3F2DC3F-0CD6-4CDE-966A-64DF0F2B3DE0}" srcOrd="4" destOrd="0" parTransId="{76B7B86C-7D92-49D9-9D1B-36A8865EBC7B}" sibTransId="{55945FF9-539E-47B6-BEB1-B1B23C817DAA}"/>
    <dgm:cxn modelId="{3629FEE4-48CE-4FB6-8338-049898FE4601}" type="presOf" srcId="{A9A046D4-6F18-4EA5-9135-42BB301BA03B}" destId="{69A097E7-4A0D-43F4-AEC6-297E34E4DAE8}" srcOrd="0" destOrd="0" presId="urn:microsoft.com/office/officeart/2005/8/layout/default"/>
    <dgm:cxn modelId="{18BD3B77-4A94-4E2A-B45E-84F18E2FDFC6}" type="presOf" srcId="{4A3BCA36-7367-4633-9169-A75C0F9E70E5}" destId="{DCF18682-488D-43CC-BDAF-3EFBE2E52974}" srcOrd="0" destOrd="0" presId="urn:microsoft.com/office/officeart/2005/8/layout/default"/>
    <dgm:cxn modelId="{4F1ED68F-341F-4617-969F-BFE252544F1B}" srcId="{C9970DF4-EC54-4AA8-B6CC-CF49489B51CF}" destId="{224764DB-5306-47DF-BCE8-8ECD79D52361}" srcOrd="6" destOrd="0" parTransId="{2EFF26E3-088F-4C59-968C-345AF75E219C}" sibTransId="{D3282D1E-68AC-4055-A400-0630B7D94724}"/>
    <dgm:cxn modelId="{7D8834E3-8FA7-4B0F-B02D-459DD5CE4A5A}" type="presOf" srcId="{C9970DF4-EC54-4AA8-B6CC-CF49489B51CF}" destId="{63F2219E-74C8-459F-ACDA-F822BC8B8FDA}" srcOrd="0" destOrd="0" presId="urn:microsoft.com/office/officeart/2005/8/layout/default"/>
    <dgm:cxn modelId="{63F34707-66B8-435D-99D9-BF5F69660E1B}" srcId="{C9970DF4-EC54-4AA8-B6CC-CF49489B51CF}" destId="{D5AA6FB9-674A-401A-8D1A-6C2C5F020A73}" srcOrd="0" destOrd="0" parTransId="{87E21EAB-A509-4BE9-AA09-D6CE8E0C9DBE}" sibTransId="{13DEE921-71C3-4208-963E-19CC665DDA0A}"/>
    <dgm:cxn modelId="{B3CF085A-551E-4AD3-B8C8-51AA3E520DFA}" srcId="{C9970DF4-EC54-4AA8-B6CC-CF49489B51CF}" destId="{E37C7691-2578-4583-A10B-4E0EF5786084}" srcOrd="2" destOrd="0" parTransId="{A3AEA583-4C13-462B-AEEE-712B682F48D7}" sibTransId="{6A2D3190-E493-48C5-9DA8-00EDDAB2330A}"/>
    <dgm:cxn modelId="{C78E7938-A38F-47EE-AC8E-40B35DE4029F}" type="presOf" srcId="{224764DB-5306-47DF-BCE8-8ECD79D52361}" destId="{39A6FD72-BEFF-4284-98C2-F4C14F8C2790}" srcOrd="0" destOrd="0" presId="urn:microsoft.com/office/officeart/2005/8/layout/default"/>
    <dgm:cxn modelId="{BC327E26-4C68-44A0-886E-BAB4DFF2648D}" type="presOf" srcId="{7AF8B8DB-2665-4881-8DA4-0F685F6F27F4}" destId="{82381E63-2DA5-412B-BF4F-A454287C8CAD}" srcOrd="0" destOrd="0" presId="urn:microsoft.com/office/officeart/2005/8/layout/default"/>
    <dgm:cxn modelId="{01489A8F-4CCA-4A31-8016-924F5920FD15}" type="presParOf" srcId="{63F2219E-74C8-459F-ACDA-F822BC8B8FDA}" destId="{21982C53-DFDE-4130-BFD5-76453F66D9EC}" srcOrd="0" destOrd="0" presId="urn:microsoft.com/office/officeart/2005/8/layout/default"/>
    <dgm:cxn modelId="{015B5FA1-1224-46DE-A96E-F5FF0153EBAD}" type="presParOf" srcId="{63F2219E-74C8-459F-ACDA-F822BC8B8FDA}" destId="{CDEC32FD-0950-4702-80A4-CCB44C9E99C7}" srcOrd="1" destOrd="0" presId="urn:microsoft.com/office/officeart/2005/8/layout/default"/>
    <dgm:cxn modelId="{D2795C0E-A0E0-45E5-9A71-A2AC531664EE}" type="presParOf" srcId="{63F2219E-74C8-459F-ACDA-F822BC8B8FDA}" destId="{82381E63-2DA5-412B-BF4F-A454287C8CAD}" srcOrd="2" destOrd="0" presId="urn:microsoft.com/office/officeart/2005/8/layout/default"/>
    <dgm:cxn modelId="{2CFA6535-A89D-45DA-AA7C-463AA8ABF25F}" type="presParOf" srcId="{63F2219E-74C8-459F-ACDA-F822BC8B8FDA}" destId="{F0AE38A3-EBE7-4A66-B28F-45732BBCEFF2}" srcOrd="3" destOrd="0" presId="urn:microsoft.com/office/officeart/2005/8/layout/default"/>
    <dgm:cxn modelId="{F5F9EB64-1ACB-4857-8830-B5A9AF8DC7B6}" type="presParOf" srcId="{63F2219E-74C8-459F-ACDA-F822BC8B8FDA}" destId="{0DC38157-752D-4086-A1C2-099457F212ED}" srcOrd="4" destOrd="0" presId="urn:microsoft.com/office/officeart/2005/8/layout/default"/>
    <dgm:cxn modelId="{44C14DB6-129A-4CF2-A360-1D9624A70F26}" type="presParOf" srcId="{63F2219E-74C8-459F-ACDA-F822BC8B8FDA}" destId="{B5780630-BB3E-4754-B754-800D1546FDB8}" srcOrd="5" destOrd="0" presId="urn:microsoft.com/office/officeart/2005/8/layout/default"/>
    <dgm:cxn modelId="{14BD20C5-5799-47F2-B66C-986B9ED7B928}" type="presParOf" srcId="{63F2219E-74C8-459F-ACDA-F822BC8B8FDA}" destId="{69A097E7-4A0D-43F4-AEC6-297E34E4DAE8}" srcOrd="6" destOrd="0" presId="urn:microsoft.com/office/officeart/2005/8/layout/default"/>
    <dgm:cxn modelId="{53BCF8B9-FF58-4A85-92FD-4D254A3B8DB1}" type="presParOf" srcId="{63F2219E-74C8-459F-ACDA-F822BC8B8FDA}" destId="{A84C6430-C8C8-4EC5-BD6E-75D501491997}" srcOrd="7" destOrd="0" presId="urn:microsoft.com/office/officeart/2005/8/layout/default"/>
    <dgm:cxn modelId="{D9CF5851-4EE5-4F62-B61E-C5EFD3C0D731}" type="presParOf" srcId="{63F2219E-74C8-459F-ACDA-F822BC8B8FDA}" destId="{98E62E6A-6289-4E8C-8394-F908E8C30E8A}" srcOrd="8" destOrd="0" presId="urn:microsoft.com/office/officeart/2005/8/layout/default"/>
    <dgm:cxn modelId="{8B547529-C8A3-4126-A314-28988273BE0E}" type="presParOf" srcId="{63F2219E-74C8-459F-ACDA-F822BC8B8FDA}" destId="{4DC4881A-5AA0-4179-BA77-A5DD4818883A}" srcOrd="9" destOrd="0" presId="urn:microsoft.com/office/officeart/2005/8/layout/default"/>
    <dgm:cxn modelId="{EBADFE12-D543-403E-9256-0FCCFC60FBD7}" type="presParOf" srcId="{63F2219E-74C8-459F-ACDA-F822BC8B8FDA}" destId="{DCF18682-488D-43CC-BDAF-3EFBE2E52974}" srcOrd="10" destOrd="0" presId="urn:microsoft.com/office/officeart/2005/8/layout/default"/>
    <dgm:cxn modelId="{38DCCFA0-2CAD-4ABF-B955-B39A0548A6D8}" type="presParOf" srcId="{63F2219E-74C8-459F-ACDA-F822BC8B8FDA}" destId="{4BFC8BA6-1F18-44F3-B4FF-BB428F78D581}" srcOrd="11" destOrd="0" presId="urn:microsoft.com/office/officeart/2005/8/layout/default"/>
    <dgm:cxn modelId="{D3C978EE-EFAA-47EB-9D5B-CD6EF2E2DF0A}" type="presParOf" srcId="{63F2219E-74C8-459F-ACDA-F822BC8B8FDA}" destId="{39A6FD72-BEFF-4284-98C2-F4C14F8C2790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E2FF0E1-863F-4928-AD6C-3427E1B63706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51CE714-B194-4A82-BF6E-972EBABDEC68}">
      <dgm:prSet custT="1"/>
      <dgm:spPr/>
      <dgm:t>
        <a:bodyPr/>
        <a:lstStyle/>
        <a:p>
          <a:pPr rtl="0"/>
          <a:r>
            <a:rPr lang="ru-RU" sz="1800" b="1" u="none" dirty="0" smtClean="0">
              <a:solidFill>
                <a:srgbClr val="C00000"/>
              </a:solidFill>
            </a:rPr>
            <a:t>В 2017 году </a:t>
          </a:r>
          <a:endParaRPr lang="ru-RU" sz="1800" b="1" u="none" dirty="0">
            <a:solidFill>
              <a:srgbClr val="C00000"/>
            </a:solidFill>
          </a:endParaRPr>
        </a:p>
      </dgm:t>
    </dgm:pt>
    <dgm:pt modelId="{EDAB7A67-5BB8-431E-B8B2-6079BA99F82D}" type="parTrans" cxnId="{6C07DE53-FB60-4706-BEAD-5C5B46C5FC0F}">
      <dgm:prSet/>
      <dgm:spPr/>
      <dgm:t>
        <a:bodyPr/>
        <a:lstStyle/>
        <a:p>
          <a:endParaRPr lang="ru-RU"/>
        </a:p>
      </dgm:t>
    </dgm:pt>
    <dgm:pt modelId="{6B3E8BED-8570-4F60-B51D-21FEB1213479}" type="sibTrans" cxnId="{6C07DE53-FB60-4706-BEAD-5C5B46C5FC0F}">
      <dgm:prSet/>
      <dgm:spPr/>
      <dgm:t>
        <a:bodyPr/>
        <a:lstStyle/>
        <a:p>
          <a:endParaRPr lang="ru-RU"/>
        </a:p>
      </dgm:t>
    </dgm:pt>
    <dgm:pt modelId="{B731C46D-E05D-4519-A120-82AEC002F57F}">
      <dgm:prSet custT="1"/>
      <dgm:spPr>
        <a:solidFill>
          <a:srgbClr val="EDF2E6">
            <a:alpha val="89804"/>
          </a:srgbClr>
        </a:solidFill>
      </dgm:spPr>
      <dgm:t>
        <a:bodyPr/>
        <a:lstStyle/>
        <a:p>
          <a:pPr rtl="0"/>
          <a:r>
            <a:rPr lang="ru-RU" sz="1800" b="1" u="none" dirty="0" smtClean="0"/>
            <a:t>В 1 конкурсе  ПРИНИМАЛИ УЧАСТИЕ 45 организаций  </a:t>
          </a:r>
          <a:endParaRPr lang="ru-RU" sz="1800" b="1" u="none" dirty="0"/>
        </a:p>
      </dgm:t>
    </dgm:pt>
    <dgm:pt modelId="{52922EAB-9C3F-46D1-95CA-068E8E4894AB}" type="parTrans" cxnId="{B6344CD1-0FA8-4BDE-90F4-82B91FE4F910}">
      <dgm:prSet/>
      <dgm:spPr/>
      <dgm:t>
        <a:bodyPr/>
        <a:lstStyle/>
        <a:p>
          <a:endParaRPr lang="ru-RU"/>
        </a:p>
      </dgm:t>
    </dgm:pt>
    <dgm:pt modelId="{675CDACB-EBA9-4757-A565-0A351497EC28}" type="sibTrans" cxnId="{B6344CD1-0FA8-4BDE-90F4-82B91FE4F910}">
      <dgm:prSet/>
      <dgm:spPr/>
      <dgm:t>
        <a:bodyPr/>
        <a:lstStyle/>
        <a:p>
          <a:endParaRPr lang="ru-RU"/>
        </a:p>
      </dgm:t>
    </dgm:pt>
    <dgm:pt modelId="{1D268BDB-8AD1-490A-81D2-3A32E9596A23}">
      <dgm:prSet custT="1"/>
      <dgm:spPr>
        <a:solidFill>
          <a:srgbClr val="EDF2E6">
            <a:alpha val="89804"/>
          </a:srgbClr>
        </a:solidFill>
      </dgm:spPr>
      <dgm:t>
        <a:bodyPr/>
        <a:lstStyle/>
        <a:p>
          <a:pPr rtl="0"/>
          <a:r>
            <a:rPr lang="ru-RU" sz="1800" b="1" u="none" dirty="0" smtClean="0"/>
            <a:t>ПОДАНО - 47 заявок</a:t>
          </a:r>
          <a:endParaRPr lang="ru-RU" sz="1800" b="1" u="none" dirty="0"/>
        </a:p>
      </dgm:t>
    </dgm:pt>
    <dgm:pt modelId="{555F02AF-2749-4854-A976-3BD46CE2964E}" type="parTrans" cxnId="{7134539E-FEAA-48B1-8665-3D3320023FB7}">
      <dgm:prSet/>
      <dgm:spPr/>
      <dgm:t>
        <a:bodyPr/>
        <a:lstStyle/>
        <a:p>
          <a:endParaRPr lang="ru-RU"/>
        </a:p>
      </dgm:t>
    </dgm:pt>
    <dgm:pt modelId="{B99CF794-C706-451B-BA8A-54D6C6B4F18C}" type="sibTrans" cxnId="{7134539E-FEAA-48B1-8665-3D3320023FB7}">
      <dgm:prSet/>
      <dgm:spPr/>
      <dgm:t>
        <a:bodyPr/>
        <a:lstStyle/>
        <a:p>
          <a:endParaRPr lang="ru-RU"/>
        </a:p>
      </dgm:t>
    </dgm:pt>
    <dgm:pt modelId="{2D11EBD1-8332-48A6-B0E5-11CAE9AEB4A0}">
      <dgm:prSet custT="1"/>
      <dgm:spPr/>
      <dgm:t>
        <a:bodyPr/>
        <a:lstStyle/>
        <a:p>
          <a:pPr rtl="0"/>
          <a:r>
            <a:rPr lang="ru-RU" sz="1800" b="1" u="none" dirty="0" smtClean="0"/>
            <a:t>ВЫДЕЛЕНО - 12 грантов</a:t>
          </a:r>
          <a:endParaRPr lang="ru-RU" sz="1800" b="1" u="none" dirty="0"/>
        </a:p>
      </dgm:t>
    </dgm:pt>
    <dgm:pt modelId="{3BA25A60-A297-459D-AC90-43D3DEE416B5}" type="parTrans" cxnId="{CC41B32A-503A-45D2-A02A-7453985183BB}">
      <dgm:prSet/>
      <dgm:spPr/>
      <dgm:t>
        <a:bodyPr/>
        <a:lstStyle/>
        <a:p>
          <a:endParaRPr lang="ru-RU"/>
        </a:p>
      </dgm:t>
    </dgm:pt>
    <dgm:pt modelId="{03C9AF0D-2752-4650-8747-D44C3554F640}" type="sibTrans" cxnId="{CC41B32A-503A-45D2-A02A-7453985183BB}">
      <dgm:prSet/>
      <dgm:spPr/>
      <dgm:t>
        <a:bodyPr/>
        <a:lstStyle/>
        <a:p>
          <a:endParaRPr lang="ru-RU"/>
        </a:p>
      </dgm:t>
    </dgm:pt>
    <dgm:pt modelId="{8657DD55-A3DA-4D99-B48A-C84E03C79477}">
      <dgm:prSet custT="1"/>
      <dgm:spPr/>
      <dgm:t>
        <a:bodyPr/>
        <a:lstStyle/>
        <a:p>
          <a:pPr rtl="0"/>
          <a:r>
            <a:rPr lang="ru-RU" sz="1800" b="1" u="none" dirty="0" smtClean="0"/>
            <a:t>СУММА ВЫДЕЛЕННЫХ ГРАНТОВ  - </a:t>
          </a:r>
          <a:r>
            <a:rPr lang="ru-RU" sz="1800" b="1" i="0" u="none" dirty="0" smtClean="0"/>
            <a:t>15 708 077 </a:t>
          </a:r>
          <a:r>
            <a:rPr lang="ru-RU" sz="1800" b="0" i="0" u="none" dirty="0" smtClean="0"/>
            <a:t>  </a:t>
          </a:r>
          <a:r>
            <a:rPr lang="ru-RU" sz="1800" b="1" u="none" dirty="0" smtClean="0"/>
            <a:t> рублей</a:t>
          </a:r>
          <a:endParaRPr lang="ru-RU" sz="1800" b="1" u="none" dirty="0"/>
        </a:p>
      </dgm:t>
    </dgm:pt>
    <dgm:pt modelId="{05D990D0-5ED4-4046-B14A-102772D0180F}" type="parTrans" cxnId="{B8343ECA-C047-48BD-9FF6-F93CBC57834D}">
      <dgm:prSet/>
      <dgm:spPr/>
    </dgm:pt>
    <dgm:pt modelId="{C73A3911-4B89-46F0-ACE4-EFF65B57C089}" type="sibTrans" cxnId="{B8343ECA-C047-48BD-9FF6-F93CBC57834D}">
      <dgm:prSet/>
      <dgm:spPr/>
    </dgm:pt>
    <dgm:pt modelId="{482EE7D7-1E24-4CCD-8494-6F6520779E00}">
      <dgm:prSet custT="1"/>
      <dgm:spPr/>
      <dgm:t>
        <a:bodyPr/>
        <a:lstStyle/>
        <a:p>
          <a:pPr rtl="0"/>
          <a:r>
            <a:rPr lang="ru-RU" sz="1800" b="1" u="none" dirty="0" smtClean="0"/>
            <a:t>Во 2 конкурсе ПРИНИМАЛИ УЧАСТИЕ 106 организаций</a:t>
          </a:r>
        </a:p>
      </dgm:t>
    </dgm:pt>
    <dgm:pt modelId="{6B6243F2-DFBC-44C1-B9E8-C916109D1435}" type="parTrans" cxnId="{45D1B70C-2374-420E-82F5-E32CCC14D9CB}">
      <dgm:prSet/>
      <dgm:spPr/>
    </dgm:pt>
    <dgm:pt modelId="{9B56C316-F6CB-4943-B825-4A20AE1594C8}" type="sibTrans" cxnId="{45D1B70C-2374-420E-82F5-E32CCC14D9CB}">
      <dgm:prSet/>
      <dgm:spPr/>
    </dgm:pt>
    <dgm:pt modelId="{FA26C0FD-3381-4213-A3B0-20BF1432CB35}">
      <dgm:prSet custT="1"/>
      <dgm:spPr/>
      <dgm:t>
        <a:bodyPr/>
        <a:lstStyle/>
        <a:p>
          <a:pPr rtl="0"/>
          <a:r>
            <a:rPr lang="ru-RU" sz="1800" b="1" u="none" dirty="0" smtClean="0"/>
            <a:t>ВЫДЕЛЕН 31 грант </a:t>
          </a:r>
        </a:p>
      </dgm:t>
    </dgm:pt>
    <dgm:pt modelId="{C32E3869-84FF-4B7F-A9BA-574847CACC57}" type="parTrans" cxnId="{AE0AC5C5-804B-4639-A19C-15D99E6149C3}">
      <dgm:prSet/>
      <dgm:spPr/>
    </dgm:pt>
    <dgm:pt modelId="{520EC8AB-F97F-4AFE-84DB-EE6090AEA993}" type="sibTrans" cxnId="{AE0AC5C5-804B-4639-A19C-15D99E6149C3}">
      <dgm:prSet/>
      <dgm:spPr/>
    </dgm:pt>
    <dgm:pt modelId="{47D9C88E-2927-4810-A25E-85EFAF1F4270}">
      <dgm:prSet custT="1"/>
      <dgm:spPr/>
      <dgm:t>
        <a:bodyPr/>
        <a:lstStyle/>
        <a:p>
          <a:pPr rtl="0"/>
          <a:r>
            <a:rPr lang="ru-RU" sz="1800" b="1" u="none" dirty="0" smtClean="0"/>
            <a:t>СУММА ВЫДЕЛЕННЫХ ГРАНТОВ - </a:t>
          </a:r>
          <a:r>
            <a:rPr lang="ru-RU" sz="1800" b="1" i="0" u="none" dirty="0" smtClean="0"/>
            <a:t>41 288 076 рублей</a:t>
          </a:r>
          <a:endParaRPr lang="ru-RU" sz="1800" b="1" u="none" dirty="0" smtClean="0"/>
        </a:p>
      </dgm:t>
    </dgm:pt>
    <dgm:pt modelId="{1182A78F-73C6-4C03-A18D-AA6F51450E92}" type="parTrans" cxnId="{2D188C50-11DD-4E24-A12D-F8BDA2D2E9F0}">
      <dgm:prSet/>
      <dgm:spPr/>
    </dgm:pt>
    <dgm:pt modelId="{097DCD5C-6461-4BCA-8E70-DC5990DB2D11}" type="sibTrans" cxnId="{2D188C50-11DD-4E24-A12D-F8BDA2D2E9F0}">
      <dgm:prSet/>
      <dgm:spPr/>
    </dgm:pt>
    <dgm:pt modelId="{4CA772B7-6DD6-4891-B4B5-042A5E682F6D}">
      <dgm:prSet custT="1"/>
      <dgm:spPr/>
      <dgm:t>
        <a:bodyPr/>
        <a:lstStyle/>
        <a:p>
          <a:pPr rtl="0"/>
          <a:r>
            <a:rPr lang="ru-RU" sz="1800" b="1" u="none" dirty="0" smtClean="0">
              <a:solidFill>
                <a:srgbClr val="FF0000"/>
              </a:solidFill>
            </a:rPr>
            <a:t>ОБЩАЯ СУММА = 56996152,84</a:t>
          </a:r>
        </a:p>
      </dgm:t>
    </dgm:pt>
    <dgm:pt modelId="{6A5DAB86-3A67-4188-B0E3-30A11239F5F1}" type="parTrans" cxnId="{5E81E813-2AF5-4B0A-B3F4-B7D57E05DCE0}">
      <dgm:prSet/>
      <dgm:spPr/>
    </dgm:pt>
    <dgm:pt modelId="{3EE154F5-D3F5-46D1-84C7-0A79135C173E}" type="sibTrans" cxnId="{5E81E813-2AF5-4B0A-B3F4-B7D57E05DCE0}">
      <dgm:prSet/>
      <dgm:spPr/>
    </dgm:pt>
    <dgm:pt modelId="{1D9D2772-2E56-4D94-B766-EAE6619066A8}" type="pres">
      <dgm:prSet presAssocID="{3E2FF0E1-863F-4928-AD6C-3427E1B637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4BB104-7653-4D67-B58A-82D82690CD2F}" type="pres">
      <dgm:prSet presAssocID="{251CE714-B194-4A82-BF6E-972EBABDEC68}" presName="parentLin" presStyleCnt="0"/>
      <dgm:spPr/>
    </dgm:pt>
    <dgm:pt modelId="{32F80746-0380-4F04-BB13-EAB8E0B28411}" type="pres">
      <dgm:prSet presAssocID="{251CE714-B194-4A82-BF6E-972EBABDEC6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A06142C-60CE-4DE6-A2D8-67B9B8BFD7FE}" type="pres">
      <dgm:prSet presAssocID="{251CE714-B194-4A82-BF6E-972EBABDEC6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281A7-54C3-422A-B50A-D38BF54E522B}" type="pres">
      <dgm:prSet presAssocID="{251CE714-B194-4A82-BF6E-972EBABDEC68}" presName="negativeSpace" presStyleCnt="0"/>
      <dgm:spPr/>
    </dgm:pt>
    <dgm:pt modelId="{6E8093DF-1D02-42FD-9791-B529E4D70C3D}" type="pres">
      <dgm:prSet presAssocID="{251CE714-B194-4A82-BF6E-972EBABDEC68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71142E-1800-4F51-AF56-158AF0C6279D}" type="pres">
      <dgm:prSet presAssocID="{6B3E8BED-8570-4F60-B51D-21FEB1213479}" presName="spaceBetweenRectangles" presStyleCnt="0"/>
      <dgm:spPr/>
    </dgm:pt>
    <dgm:pt modelId="{4F0FE1F1-8348-4225-8961-A7506118BBE1}" type="pres">
      <dgm:prSet presAssocID="{B731C46D-E05D-4519-A120-82AEC002F57F}" presName="parentLin" presStyleCnt="0"/>
      <dgm:spPr/>
    </dgm:pt>
    <dgm:pt modelId="{5F1505E2-C559-4DE1-AE41-68ECA1970959}" type="pres">
      <dgm:prSet presAssocID="{B731C46D-E05D-4519-A120-82AEC002F5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78D46D6-D64F-4F2C-BA5E-A3538152F22C}" type="pres">
      <dgm:prSet presAssocID="{B731C46D-E05D-4519-A120-82AEC002F57F}" presName="parentText" presStyleLbl="node1" presStyleIdx="1" presStyleCnt="3" custScaleX="110000" custScaleY="11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12661-B025-48F7-B9B5-A62354B5426B}" type="pres">
      <dgm:prSet presAssocID="{B731C46D-E05D-4519-A120-82AEC002F57F}" presName="negativeSpace" presStyleCnt="0"/>
      <dgm:spPr/>
    </dgm:pt>
    <dgm:pt modelId="{D1A68DAF-F4A0-49A0-ABC0-B3B4C70771D2}" type="pres">
      <dgm:prSet presAssocID="{B731C46D-E05D-4519-A120-82AEC002F57F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B5085-E3A8-4606-BD85-F2A330989F1E}" type="pres">
      <dgm:prSet presAssocID="{675CDACB-EBA9-4757-A565-0A351497EC28}" presName="spaceBetweenRectangles" presStyleCnt="0"/>
      <dgm:spPr/>
    </dgm:pt>
    <dgm:pt modelId="{20566F0A-124C-4131-AF6E-1C20680D45A5}" type="pres">
      <dgm:prSet presAssocID="{482EE7D7-1E24-4CCD-8494-6F6520779E00}" presName="parentLin" presStyleCnt="0"/>
      <dgm:spPr/>
    </dgm:pt>
    <dgm:pt modelId="{2F284A43-595B-4D00-96A7-F89020E0350E}" type="pres">
      <dgm:prSet presAssocID="{482EE7D7-1E24-4CCD-8494-6F6520779E00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4CA20FAC-AFD6-45A6-ACBE-01B188C8E137}" type="pres">
      <dgm:prSet presAssocID="{482EE7D7-1E24-4CCD-8494-6F6520779E00}" presName="parentText" presStyleLbl="node1" presStyleIdx="2" presStyleCnt="3" custScaleX="11439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B45C8-B767-489E-ABBA-17604DA52B16}" type="pres">
      <dgm:prSet presAssocID="{482EE7D7-1E24-4CCD-8494-6F6520779E00}" presName="negativeSpace" presStyleCnt="0"/>
      <dgm:spPr/>
    </dgm:pt>
    <dgm:pt modelId="{0C0BD807-F30C-4036-81FA-60F99B10D964}" type="pres">
      <dgm:prSet presAssocID="{482EE7D7-1E24-4CCD-8494-6F6520779E0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F5282A-6775-47C7-B920-EC178A114B1C}" type="presOf" srcId="{FA26C0FD-3381-4213-A3B0-20BF1432CB35}" destId="{0C0BD807-F30C-4036-81FA-60F99B10D964}" srcOrd="0" destOrd="0" presId="urn:microsoft.com/office/officeart/2005/8/layout/list1"/>
    <dgm:cxn modelId="{BCAC224C-9DBD-41B2-8F7D-E063347C9DF7}" type="presOf" srcId="{482EE7D7-1E24-4CCD-8494-6F6520779E00}" destId="{2F284A43-595B-4D00-96A7-F89020E0350E}" srcOrd="0" destOrd="0" presId="urn:microsoft.com/office/officeart/2005/8/layout/list1"/>
    <dgm:cxn modelId="{7134539E-FEAA-48B1-8665-3D3320023FB7}" srcId="{B731C46D-E05D-4519-A120-82AEC002F57F}" destId="{1D268BDB-8AD1-490A-81D2-3A32E9596A23}" srcOrd="0" destOrd="0" parTransId="{555F02AF-2749-4854-A976-3BD46CE2964E}" sibTransId="{B99CF794-C706-451B-BA8A-54D6C6B4F18C}"/>
    <dgm:cxn modelId="{0DCA9DCF-7677-40BD-876C-3678DF14F7B7}" type="presOf" srcId="{3E2FF0E1-863F-4928-AD6C-3427E1B63706}" destId="{1D9D2772-2E56-4D94-B766-EAE6619066A8}" srcOrd="0" destOrd="0" presId="urn:microsoft.com/office/officeart/2005/8/layout/list1"/>
    <dgm:cxn modelId="{AE0AC5C5-804B-4639-A19C-15D99E6149C3}" srcId="{482EE7D7-1E24-4CCD-8494-6F6520779E00}" destId="{FA26C0FD-3381-4213-A3B0-20BF1432CB35}" srcOrd="0" destOrd="0" parTransId="{C32E3869-84FF-4B7F-A9BA-574847CACC57}" sibTransId="{520EC8AB-F97F-4AFE-84DB-EE6090AEA993}"/>
    <dgm:cxn modelId="{11FEE36D-C29E-4A32-BDEE-04A6656B7EF2}" type="presOf" srcId="{2D11EBD1-8332-48A6-B0E5-11CAE9AEB4A0}" destId="{D1A68DAF-F4A0-49A0-ABC0-B3B4C70771D2}" srcOrd="0" destOrd="1" presId="urn:microsoft.com/office/officeart/2005/8/layout/list1"/>
    <dgm:cxn modelId="{2D188C50-11DD-4E24-A12D-F8BDA2D2E9F0}" srcId="{482EE7D7-1E24-4CCD-8494-6F6520779E00}" destId="{47D9C88E-2927-4810-A25E-85EFAF1F4270}" srcOrd="1" destOrd="0" parTransId="{1182A78F-73C6-4C03-A18D-AA6F51450E92}" sibTransId="{097DCD5C-6461-4BCA-8E70-DC5990DB2D11}"/>
    <dgm:cxn modelId="{5E81E813-2AF5-4B0A-B3F4-B7D57E05DCE0}" srcId="{482EE7D7-1E24-4CCD-8494-6F6520779E00}" destId="{4CA772B7-6DD6-4891-B4B5-042A5E682F6D}" srcOrd="2" destOrd="0" parTransId="{6A5DAB86-3A67-4188-B0E3-30A11239F5F1}" sibTransId="{3EE154F5-D3F5-46D1-84C7-0A79135C173E}"/>
    <dgm:cxn modelId="{6C07DE53-FB60-4706-BEAD-5C5B46C5FC0F}" srcId="{3E2FF0E1-863F-4928-AD6C-3427E1B63706}" destId="{251CE714-B194-4A82-BF6E-972EBABDEC68}" srcOrd="0" destOrd="0" parTransId="{EDAB7A67-5BB8-431E-B8B2-6079BA99F82D}" sibTransId="{6B3E8BED-8570-4F60-B51D-21FEB1213479}"/>
    <dgm:cxn modelId="{E77B3373-8B92-4EA6-9457-074B782DD50E}" type="presOf" srcId="{251CE714-B194-4A82-BF6E-972EBABDEC68}" destId="{32F80746-0380-4F04-BB13-EAB8E0B28411}" srcOrd="0" destOrd="0" presId="urn:microsoft.com/office/officeart/2005/8/layout/list1"/>
    <dgm:cxn modelId="{271869F8-8CB6-4612-A13E-B67A95FDF233}" type="presOf" srcId="{8657DD55-A3DA-4D99-B48A-C84E03C79477}" destId="{D1A68DAF-F4A0-49A0-ABC0-B3B4C70771D2}" srcOrd="0" destOrd="2" presId="urn:microsoft.com/office/officeart/2005/8/layout/list1"/>
    <dgm:cxn modelId="{B6344CD1-0FA8-4BDE-90F4-82B91FE4F910}" srcId="{3E2FF0E1-863F-4928-AD6C-3427E1B63706}" destId="{B731C46D-E05D-4519-A120-82AEC002F57F}" srcOrd="1" destOrd="0" parTransId="{52922EAB-9C3F-46D1-95CA-068E8E4894AB}" sibTransId="{675CDACB-EBA9-4757-A565-0A351497EC28}"/>
    <dgm:cxn modelId="{5FC92062-0C35-4B56-A52C-7F9D8C2CFCB7}" type="presOf" srcId="{1D268BDB-8AD1-490A-81D2-3A32E9596A23}" destId="{D1A68DAF-F4A0-49A0-ABC0-B3B4C70771D2}" srcOrd="0" destOrd="0" presId="urn:microsoft.com/office/officeart/2005/8/layout/list1"/>
    <dgm:cxn modelId="{45D1B70C-2374-420E-82F5-E32CCC14D9CB}" srcId="{3E2FF0E1-863F-4928-AD6C-3427E1B63706}" destId="{482EE7D7-1E24-4CCD-8494-6F6520779E00}" srcOrd="2" destOrd="0" parTransId="{6B6243F2-DFBC-44C1-B9E8-C916109D1435}" sibTransId="{9B56C316-F6CB-4943-B825-4A20AE1594C8}"/>
    <dgm:cxn modelId="{5281D17C-D171-4E91-80C1-A639EDB1D690}" type="presOf" srcId="{47D9C88E-2927-4810-A25E-85EFAF1F4270}" destId="{0C0BD807-F30C-4036-81FA-60F99B10D964}" srcOrd="0" destOrd="1" presId="urn:microsoft.com/office/officeart/2005/8/layout/list1"/>
    <dgm:cxn modelId="{704038FD-1D72-4DC8-B8D1-35778FC5B2DC}" type="presOf" srcId="{251CE714-B194-4A82-BF6E-972EBABDEC68}" destId="{CA06142C-60CE-4DE6-A2D8-67B9B8BFD7FE}" srcOrd="1" destOrd="0" presId="urn:microsoft.com/office/officeart/2005/8/layout/list1"/>
    <dgm:cxn modelId="{B8343ECA-C047-48BD-9FF6-F93CBC57834D}" srcId="{B731C46D-E05D-4519-A120-82AEC002F57F}" destId="{8657DD55-A3DA-4D99-B48A-C84E03C79477}" srcOrd="2" destOrd="0" parTransId="{05D990D0-5ED4-4046-B14A-102772D0180F}" sibTransId="{C73A3911-4B89-46F0-ACE4-EFF65B57C089}"/>
    <dgm:cxn modelId="{CE6D9F1C-FED8-49F1-B23D-E5EDF3442256}" type="presOf" srcId="{B731C46D-E05D-4519-A120-82AEC002F57F}" destId="{5F1505E2-C559-4DE1-AE41-68ECA1970959}" srcOrd="0" destOrd="0" presId="urn:microsoft.com/office/officeart/2005/8/layout/list1"/>
    <dgm:cxn modelId="{D607D55B-FF00-4ACA-B733-1BB88D3E61AD}" type="presOf" srcId="{482EE7D7-1E24-4CCD-8494-6F6520779E00}" destId="{4CA20FAC-AFD6-45A6-ACBE-01B188C8E137}" srcOrd="1" destOrd="0" presId="urn:microsoft.com/office/officeart/2005/8/layout/list1"/>
    <dgm:cxn modelId="{BC32FFD9-B80A-4ACF-9D37-A0CB8585EA06}" type="presOf" srcId="{B731C46D-E05D-4519-A120-82AEC002F57F}" destId="{B78D46D6-D64F-4F2C-BA5E-A3538152F22C}" srcOrd="1" destOrd="0" presId="urn:microsoft.com/office/officeart/2005/8/layout/list1"/>
    <dgm:cxn modelId="{CC41B32A-503A-45D2-A02A-7453985183BB}" srcId="{B731C46D-E05D-4519-A120-82AEC002F57F}" destId="{2D11EBD1-8332-48A6-B0E5-11CAE9AEB4A0}" srcOrd="1" destOrd="0" parTransId="{3BA25A60-A297-459D-AC90-43D3DEE416B5}" sibTransId="{03C9AF0D-2752-4650-8747-D44C3554F640}"/>
    <dgm:cxn modelId="{4AF96BE8-CBBF-4BFB-9CF9-FD209C845BF7}" type="presOf" srcId="{4CA772B7-6DD6-4891-B4B5-042A5E682F6D}" destId="{0C0BD807-F30C-4036-81FA-60F99B10D964}" srcOrd="0" destOrd="2" presId="urn:microsoft.com/office/officeart/2005/8/layout/list1"/>
    <dgm:cxn modelId="{EFF4E4EC-B2AB-42D3-9E3D-0D39FBD0ED46}" type="presParOf" srcId="{1D9D2772-2E56-4D94-B766-EAE6619066A8}" destId="{1F4BB104-7653-4D67-B58A-82D82690CD2F}" srcOrd="0" destOrd="0" presId="urn:microsoft.com/office/officeart/2005/8/layout/list1"/>
    <dgm:cxn modelId="{932BB698-C05D-44B2-8978-54D52B4CB218}" type="presParOf" srcId="{1F4BB104-7653-4D67-B58A-82D82690CD2F}" destId="{32F80746-0380-4F04-BB13-EAB8E0B28411}" srcOrd="0" destOrd="0" presId="urn:microsoft.com/office/officeart/2005/8/layout/list1"/>
    <dgm:cxn modelId="{5126704F-2132-4E69-A067-0E1A4C1EFDF5}" type="presParOf" srcId="{1F4BB104-7653-4D67-B58A-82D82690CD2F}" destId="{CA06142C-60CE-4DE6-A2D8-67B9B8BFD7FE}" srcOrd="1" destOrd="0" presId="urn:microsoft.com/office/officeart/2005/8/layout/list1"/>
    <dgm:cxn modelId="{40E464BC-803E-4FB2-B60D-B725343C7B1C}" type="presParOf" srcId="{1D9D2772-2E56-4D94-B766-EAE6619066A8}" destId="{3D4281A7-54C3-422A-B50A-D38BF54E522B}" srcOrd="1" destOrd="0" presId="urn:microsoft.com/office/officeart/2005/8/layout/list1"/>
    <dgm:cxn modelId="{985AAEAC-E373-4A00-A22C-A99CFC381DE7}" type="presParOf" srcId="{1D9D2772-2E56-4D94-B766-EAE6619066A8}" destId="{6E8093DF-1D02-42FD-9791-B529E4D70C3D}" srcOrd="2" destOrd="0" presId="urn:microsoft.com/office/officeart/2005/8/layout/list1"/>
    <dgm:cxn modelId="{A424FB0B-659A-415F-8138-7F3A4B1DCCC7}" type="presParOf" srcId="{1D9D2772-2E56-4D94-B766-EAE6619066A8}" destId="{1171142E-1800-4F51-AF56-158AF0C6279D}" srcOrd="3" destOrd="0" presId="urn:microsoft.com/office/officeart/2005/8/layout/list1"/>
    <dgm:cxn modelId="{DB63379A-E071-4261-B8B7-5260E15B805F}" type="presParOf" srcId="{1D9D2772-2E56-4D94-B766-EAE6619066A8}" destId="{4F0FE1F1-8348-4225-8961-A7506118BBE1}" srcOrd="4" destOrd="0" presId="urn:microsoft.com/office/officeart/2005/8/layout/list1"/>
    <dgm:cxn modelId="{89B51700-B44D-45AB-A116-3050F5A685A4}" type="presParOf" srcId="{4F0FE1F1-8348-4225-8961-A7506118BBE1}" destId="{5F1505E2-C559-4DE1-AE41-68ECA1970959}" srcOrd="0" destOrd="0" presId="urn:microsoft.com/office/officeart/2005/8/layout/list1"/>
    <dgm:cxn modelId="{9A221C10-D806-4535-8E9D-65409D40883C}" type="presParOf" srcId="{4F0FE1F1-8348-4225-8961-A7506118BBE1}" destId="{B78D46D6-D64F-4F2C-BA5E-A3538152F22C}" srcOrd="1" destOrd="0" presId="urn:microsoft.com/office/officeart/2005/8/layout/list1"/>
    <dgm:cxn modelId="{A4A0A762-00D0-4A3F-9EEF-E0CD6A1788AA}" type="presParOf" srcId="{1D9D2772-2E56-4D94-B766-EAE6619066A8}" destId="{DD212661-B025-48F7-B9B5-A62354B5426B}" srcOrd="5" destOrd="0" presId="urn:microsoft.com/office/officeart/2005/8/layout/list1"/>
    <dgm:cxn modelId="{9F3FC3FB-AE3A-44A3-BAF7-647382B57FF3}" type="presParOf" srcId="{1D9D2772-2E56-4D94-B766-EAE6619066A8}" destId="{D1A68DAF-F4A0-49A0-ABC0-B3B4C70771D2}" srcOrd="6" destOrd="0" presId="urn:microsoft.com/office/officeart/2005/8/layout/list1"/>
    <dgm:cxn modelId="{0429DDEF-153C-46C8-928E-44F7153C4CAA}" type="presParOf" srcId="{1D9D2772-2E56-4D94-B766-EAE6619066A8}" destId="{FCDB5085-E3A8-4606-BD85-F2A330989F1E}" srcOrd="7" destOrd="0" presId="urn:microsoft.com/office/officeart/2005/8/layout/list1"/>
    <dgm:cxn modelId="{DA161188-8B33-4451-8CCF-544B8A389C40}" type="presParOf" srcId="{1D9D2772-2E56-4D94-B766-EAE6619066A8}" destId="{20566F0A-124C-4131-AF6E-1C20680D45A5}" srcOrd="8" destOrd="0" presId="urn:microsoft.com/office/officeart/2005/8/layout/list1"/>
    <dgm:cxn modelId="{9344DD8D-B517-4F2E-9E7E-54CC1E1A6ED8}" type="presParOf" srcId="{20566F0A-124C-4131-AF6E-1C20680D45A5}" destId="{2F284A43-595B-4D00-96A7-F89020E0350E}" srcOrd="0" destOrd="0" presId="urn:microsoft.com/office/officeart/2005/8/layout/list1"/>
    <dgm:cxn modelId="{3AAD8177-8768-4806-ADC1-E3E6163FD693}" type="presParOf" srcId="{20566F0A-124C-4131-AF6E-1C20680D45A5}" destId="{4CA20FAC-AFD6-45A6-ACBE-01B188C8E137}" srcOrd="1" destOrd="0" presId="urn:microsoft.com/office/officeart/2005/8/layout/list1"/>
    <dgm:cxn modelId="{2CAEA41D-83B6-41DD-B290-1D55C8C33D2F}" type="presParOf" srcId="{1D9D2772-2E56-4D94-B766-EAE6619066A8}" destId="{E7CB45C8-B767-489E-ABBA-17604DA52B16}" srcOrd="9" destOrd="0" presId="urn:microsoft.com/office/officeart/2005/8/layout/list1"/>
    <dgm:cxn modelId="{EDF0B7A0-CCC2-47AE-8BA4-264228F730B0}" type="presParOf" srcId="{1D9D2772-2E56-4D94-B766-EAE6619066A8}" destId="{0C0BD807-F30C-4036-81FA-60F99B10D96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653835B-54E4-4414-80FB-D31B461F1656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1EDA6E0-0690-4FBF-8B79-9BB95C1454E1}">
      <dgm:prSet/>
      <dgm:spPr/>
      <dgm:t>
        <a:bodyPr/>
        <a:lstStyle/>
        <a:p>
          <a:pPr rtl="0"/>
          <a:r>
            <a:rPr lang="ru-RU" b="1" dirty="0" smtClean="0"/>
            <a:t>Соотношение выделенных средств по направлению «социальное обслуживание, социальная поддержка и защита граждан»  в 2013-2018</a:t>
          </a:r>
          <a:endParaRPr lang="ru-RU" dirty="0"/>
        </a:p>
      </dgm:t>
    </dgm:pt>
    <dgm:pt modelId="{9FA7F979-0679-427E-A4FE-44B189565A4E}" type="parTrans" cxnId="{63567A6B-EBAE-437B-BEF4-3F194456CA65}">
      <dgm:prSet/>
      <dgm:spPr/>
      <dgm:t>
        <a:bodyPr/>
        <a:lstStyle/>
        <a:p>
          <a:endParaRPr lang="ru-RU"/>
        </a:p>
      </dgm:t>
    </dgm:pt>
    <dgm:pt modelId="{6DC5C7F1-068D-4506-96B8-EC0AD7C47C09}" type="sibTrans" cxnId="{63567A6B-EBAE-437B-BEF4-3F194456CA65}">
      <dgm:prSet/>
      <dgm:spPr/>
      <dgm:t>
        <a:bodyPr/>
        <a:lstStyle/>
        <a:p>
          <a:endParaRPr lang="ru-RU"/>
        </a:p>
      </dgm:t>
    </dgm:pt>
    <dgm:pt modelId="{0D9FB84B-16E6-4DC5-A9EF-9E31912DC88C}">
      <dgm:prSet/>
      <dgm:spPr/>
      <dgm:t>
        <a:bodyPr/>
        <a:lstStyle/>
        <a:p>
          <a:pPr rtl="0"/>
          <a:r>
            <a:rPr lang="ru-RU" b="0" i="0" u="none" dirty="0" smtClean="0"/>
            <a:t>Общая сумма грантов за 2013-2018 год составила   28 423 260</a:t>
          </a:r>
          <a:endParaRPr lang="ru-RU" dirty="0"/>
        </a:p>
      </dgm:t>
    </dgm:pt>
    <dgm:pt modelId="{AC33DA21-1BEF-42C4-8E41-29C2D4DFDD39}" type="parTrans" cxnId="{AD3D2B56-9249-4468-9116-D93A91E003D9}">
      <dgm:prSet/>
      <dgm:spPr/>
    </dgm:pt>
    <dgm:pt modelId="{1C02FE51-ACBE-4E1E-A5AB-42A6E5B0F8AD}" type="sibTrans" cxnId="{AD3D2B56-9249-4468-9116-D93A91E003D9}">
      <dgm:prSet/>
      <dgm:spPr/>
    </dgm:pt>
    <dgm:pt modelId="{80838901-9790-4647-BF7B-0D6C28ADE451}" type="pres">
      <dgm:prSet presAssocID="{4653835B-54E4-4414-80FB-D31B461F16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48EB9E-BA84-48EB-BA7B-9074B13EDE2F}" type="pres">
      <dgm:prSet presAssocID="{C1EDA6E0-0690-4FBF-8B79-9BB95C1454E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1B112-151C-44E7-96D2-ADA92B712DC6}" type="pres">
      <dgm:prSet presAssocID="{C1EDA6E0-0690-4FBF-8B79-9BB95C1454E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3D2B56-9249-4468-9116-D93A91E003D9}" srcId="{C1EDA6E0-0690-4FBF-8B79-9BB95C1454E1}" destId="{0D9FB84B-16E6-4DC5-A9EF-9E31912DC88C}" srcOrd="0" destOrd="0" parTransId="{AC33DA21-1BEF-42C4-8E41-29C2D4DFDD39}" sibTransId="{1C02FE51-ACBE-4E1E-A5AB-42A6E5B0F8AD}"/>
    <dgm:cxn modelId="{AF173FC9-0E20-4D16-9671-0A3EDEF7D424}" type="presOf" srcId="{4653835B-54E4-4414-80FB-D31B461F1656}" destId="{80838901-9790-4647-BF7B-0D6C28ADE451}" srcOrd="0" destOrd="0" presId="urn:microsoft.com/office/officeart/2005/8/layout/vList2"/>
    <dgm:cxn modelId="{63567A6B-EBAE-437B-BEF4-3F194456CA65}" srcId="{4653835B-54E4-4414-80FB-D31B461F1656}" destId="{C1EDA6E0-0690-4FBF-8B79-9BB95C1454E1}" srcOrd="0" destOrd="0" parTransId="{9FA7F979-0679-427E-A4FE-44B189565A4E}" sibTransId="{6DC5C7F1-068D-4506-96B8-EC0AD7C47C09}"/>
    <dgm:cxn modelId="{0927C75F-DBD9-4BEC-A26D-BB43ED95CB21}" type="presOf" srcId="{C1EDA6E0-0690-4FBF-8B79-9BB95C1454E1}" destId="{2348EB9E-BA84-48EB-BA7B-9074B13EDE2F}" srcOrd="0" destOrd="0" presId="urn:microsoft.com/office/officeart/2005/8/layout/vList2"/>
    <dgm:cxn modelId="{25DEBB95-C86B-4021-A9EC-1D7FE34E2537}" type="presOf" srcId="{0D9FB84B-16E6-4DC5-A9EF-9E31912DC88C}" destId="{6BF1B112-151C-44E7-96D2-ADA92B712DC6}" srcOrd="0" destOrd="0" presId="urn:microsoft.com/office/officeart/2005/8/layout/vList2"/>
    <dgm:cxn modelId="{A926AEB7-6A09-4DEE-BC3E-8132925CEA61}" type="presParOf" srcId="{80838901-9790-4647-BF7B-0D6C28ADE451}" destId="{2348EB9E-BA84-48EB-BA7B-9074B13EDE2F}" srcOrd="0" destOrd="0" presId="urn:microsoft.com/office/officeart/2005/8/layout/vList2"/>
    <dgm:cxn modelId="{1DF9C224-251C-4D13-9496-73C54C7DBC6C}" type="presParOf" srcId="{80838901-9790-4647-BF7B-0D6C28ADE451}" destId="{6BF1B112-151C-44E7-96D2-ADA92B712DC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653835B-54E4-4414-80FB-D31B461F1656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1EDA6E0-0690-4FBF-8B79-9BB95C1454E1}">
      <dgm:prSet/>
      <dgm:spPr/>
      <dgm:t>
        <a:bodyPr/>
        <a:lstStyle/>
        <a:p>
          <a:pPr rtl="0"/>
          <a:r>
            <a:rPr lang="ru-RU" b="1" dirty="0" smtClean="0"/>
            <a:t>Соотношение выделенных средств по направлению «охрана здоровья граждан, пропаганда здорового образа жизни» в 2013-2018</a:t>
          </a:r>
          <a:endParaRPr lang="ru-RU" dirty="0"/>
        </a:p>
      </dgm:t>
    </dgm:pt>
    <dgm:pt modelId="{9FA7F979-0679-427E-A4FE-44B189565A4E}" type="parTrans" cxnId="{63567A6B-EBAE-437B-BEF4-3F194456CA65}">
      <dgm:prSet/>
      <dgm:spPr/>
      <dgm:t>
        <a:bodyPr/>
        <a:lstStyle/>
        <a:p>
          <a:endParaRPr lang="ru-RU"/>
        </a:p>
      </dgm:t>
    </dgm:pt>
    <dgm:pt modelId="{6DC5C7F1-068D-4506-96B8-EC0AD7C47C09}" type="sibTrans" cxnId="{63567A6B-EBAE-437B-BEF4-3F194456CA65}">
      <dgm:prSet/>
      <dgm:spPr/>
      <dgm:t>
        <a:bodyPr/>
        <a:lstStyle/>
        <a:p>
          <a:endParaRPr lang="ru-RU"/>
        </a:p>
      </dgm:t>
    </dgm:pt>
    <dgm:pt modelId="{0D9FB84B-16E6-4DC5-A9EF-9E31912DC88C}">
      <dgm:prSet/>
      <dgm:spPr/>
      <dgm:t>
        <a:bodyPr/>
        <a:lstStyle/>
        <a:p>
          <a:pPr rtl="0"/>
          <a:r>
            <a:rPr lang="ru-RU" b="1" i="0" u="none" dirty="0" smtClean="0"/>
            <a:t>Общая сумма за 2013-2018 год составила    29 593 887</a:t>
          </a:r>
          <a:endParaRPr lang="ru-RU" b="1" dirty="0"/>
        </a:p>
      </dgm:t>
    </dgm:pt>
    <dgm:pt modelId="{AC33DA21-1BEF-42C4-8E41-29C2D4DFDD39}" type="parTrans" cxnId="{AD3D2B56-9249-4468-9116-D93A91E003D9}">
      <dgm:prSet/>
      <dgm:spPr/>
      <dgm:t>
        <a:bodyPr/>
        <a:lstStyle/>
        <a:p>
          <a:endParaRPr lang="ru-RU"/>
        </a:p>
      </dgm:t>
    </dgm:pt>
    <dgm:pt modelId="{1C02FE51-ACBE-4E1E-A5AB-42A6E5B0F8AD}" type="sibTrans" cxnId="{AD3D2B56-9249-4468-9116-D93A91E003D9}">
      <dgm:prSet/>
      <dgm:spPr/>
      <dgm:t>
        <a:bodyPr/>
        <a:lstStyle/>
        <a:p>
          <a:endParaRPr lang="ru-RU"/>
        </a:p>
      </dgm:t>
    </dgm:pt>
    <dgm:pt modelId="{80838901-9790-4647-BF7B-0D6C28ADE451}" type="pres">
      <dgm:prSet presAssocID="{4653835B-54E4-4414-80FB-D31B461F165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48EB9E-BA84-48EB-BA7B-9074B13EDE2F}" type="pres">
      <dgm:prSet presAssocID="{C1EDA6E0-0690-4FBF-8B79-9BB95C1454E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F1B112-151C-44E7-96D2-ADA92B712DC6}" type="pres">
      <dgm:prSet presAssocID="{C1EDA6E0-0690-4FBF-8B79-9BB95C1454E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D3D2B56-9249-4468-9116-D93A91E003D9}" srcId="{C1EDA6E0-0690-4FBF-8B79-9BB95C1454E1}" destId="{0D9FB84B-16E6-4DC5-A9EF-9E31912DC88C}" srcOrd="0" destOrd="0" parTransId="{AC33DA21-1BEF-42C4-8E41-29C2D4DFDD39}" sibTransId="{1C02FE51-ACBE-4E1E-A5AB-42A6E5B0F8AD}"/>
    <dgm:cxn modelId="{7BE88D53-A34B-4EB0-8259-AB07127D5FD1}" type="presOf" srcId="{C1EDA6E0-0690-4FBF-8B79-9BB95C1454E1}" destId="{2348EB9E-BA84-48EB-BA7B-9074B13EDE2F}" srcOrd="0" destOrd="0" presId="urn:microsoft.com/office/officeart/2005/8/layout/vList2"/>
    <dgm:cxn modelId="{63567A6B-EBAE-437B-BEF4-3F194456CA65}" srcId="{4653835B-54E4-4414-80FB-D31B461F1656}" destId="{C1EDA6E0-0690-4FBF-8B79-9BB95C1454E1}" srcOrd="0" destOrd="0" parTransId="{9FA7F979-0679-427E-A4FE-44B189565A4E}" sibTransId="{6DC5C7F1-068D-4506-96B8-EC0AD7C47C09}"/>
    <dgm:cxn modelId="{BE4D0051-3155-4BBA-8B51-E0A366CDF62C}" type="presOf" srcId="{4653835B-54E4-4414-80FB-D31B461F1656}" destId="{80838901-9790-4647-BF7B-0D6C28ADE451}" srcOrd="0" destOrd="0" presId="urn:microsoft.com/office/officeart/2005/8/layout/vList2"/>
    <dgm:cxn modelId="{B12BFED9-17A2-4BD2-8729-A48BD95A635F}" type="presOf" srcId="{0D9FB84B-16E6-4DC5-A9EF-9E31912DC88C}" destId="{6BF1B112-151C-44E7-96D2-ADA92B712DC6}" srcOrd="0" destOrd="0" presId="urn:microsoft.com/office/officeart/2005/8/layout/vList2"/>
    <dgm:cxn modelId="{5C18EDEC-B0D2-4F14-8C0A-5E6FB251EFA2}" type="presParOf" srcId="{80838901-9790-4647-BF7B-0D6C28ADE451}" destId="{2348EB9E-BA84-48EB-BA7B-9074B13EDE2F}" srcOrd="0" destOrd="0" presId="urn:microsoft.com/office/officeart/2005/8/layout/vList2"/>
    <dgm:cxn modelId="{AE091AEF-58BC-49C5-828F-215C753C88F1}" type="presParOf" srcId="{80838901-9790-4647-BF7B-0D6C28ADE451}" destId="{6BF1B112-151C-44E7-96D2-ADA92B712DC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402B5F9-9081-4743-99C3-DD95B0B78418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CF3042FC-0C75-4209-B69C-99853086345D}">
      <dgm:prSet/>
      <dgm:spPr/>
      <dgm:t>
        <a:bodyPr/>
        <a:lstStyle/>
        <a:p>
          <a:pPr rtl="0"/>
          <a:r>
            <a:rPr lang="ru-RU" b="1" dirty="0" smtClean="0"/>
            <a:t>Наиболее масштабные проекты 2017-2018 года по </a:t>
          </a:r>
          <a:r>
            <a:rPr lang="ru-RU" b="1" dirty="0" err="1" smtClean="0"/>
            <a:t>грантовым</a:t>
          </a:r>
          <a:r>
            <a:rPr lang="ru-RU" b="1" dirty="0" smtClean="0"/>
            <a:t> направлениям:                                                       «социальное обслуживание, социальная поддержка и защита граждан»                                                   и   «охрана здоровья граждан, пропаганда здорового образа жизни» </a:t>
          </a:r>
          <a:endParaRPr lang="ru-RU" dirty="0"/>
        </a:p>
      </dgm:t>
    </dgm:pt>
    <dgm:pt modelId="{4D9387D8-3865-4429-8E8B-1E978BDB6046}" type="parTrans" cxnId="{CBF7C9C0-0FF8-48E0-836C-4078EA1412B2}">
      <dgm:prSet/>
      <dgm:spPr/>
      <dgm:t>
        <a:bodyPr/>
        <a:lstStyle/>
        <a:p>
          <a:endParaRPr lang="ru-RU"/>
        </a:p>
      </dgm:t>
    </dgm:pt>
    <dgm:pt modelId="{616AD58F-F35A-45F5-B641-E75189FAF40B}" type="sibTrans" cxnId="{CBF7C9C0-0FF8-48E0-836C-4078EA1412B2}">
      <dgm:prSet/>
      <dgm:spPr/>
      <dgm:t>
        <a:bodyPr/>
        <a:lstStyle/>
        <a:p>
          <a:endParaRPr lang="ru-RU"/>
        </a:p>
      </dgm:t>
    </dgm:pt>
    <dgm:pt modelId="{2428379B-0961-45B4-8437-3852B7BF02E7}" type="pres">
      <dgm:prSet presAssocID="{1402B5F9-9081-4743-99C3-DD95B0B784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AD3E06E-066E-47E4-A4DC-DC319F699A6F}" type="pres">
      <dgm:prSet presAssocID="{CF3042FC-0C75-4209-B69C-99853086345D}" presName="parentText" presStyleLbl="node1" presStyleIdx="0" presStyleCnt="1" custLinFactNeighborY="-24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74B9CD-EDA9-482F-A3B9-F683D355BB67}" type="presOf" srcId="{1402B5F9-9081-4743-99C3-DD95B0B78418}" destId="{2428379B-0961-45B4-8437-3852B7BF02E7}" srcOrd="0" destOrd="0" presId="urn:microsoft.com/office/officeart/2005/8/layout/vList2"/>
    <dgm:cxn modelId="{E569FE1B-A325-4DDB-B12F-9C176FBFDACE}" type="presOf" srcId="{CF3042FC-0C75-4209-B69C-99853086345D}" destId="{EAD3E06E-066E-47E4-A4DC-DC319F699A6F}" srcOrd="0" destOrd="0" presId="urn:microsoft.com/office/officeart/2005/8/layout/vList2"/>
    <dgm:cxn modelId="{CBF7C9C0-0FF8-48E0-836C-4078EA1412B2}" srcId="{1402B5F9-9081-4743-99C3-DD95B0B78418}" destId="{CF3042FC-0C75-4209-B69C-99853086345D}" srcOrd="0" destOrd="0" parTransId="{4D9387D8-3865-4429-8E8B-1E978BDB6046}" sibTransId="{616AD58F-F35A-45F5-B641-E75189FAF40B}"/>
    <dgm:cxn modelId="{FDDA4257-A5FA-4830-98D7-4726FEB88766}" type="presParOf" srcId="{2428379B-0961-45B4-8437-3852B7BF02E7}" destId="{EAD3E06E-066E-47E4-A4DC-DC319F699A6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FE8346E-BE12-4974-A9F0-2E43F94B5893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568AA38-459C-4139-8FEC-84CD59C4FEFE}">
      <dgm:prSet phldrT="[Текст]"/>
      <dgm:spPr/>
      <dgm:t>
        <a:bodyPr/>
        <a:lstStyle/>
        <a:p>
          <a:r>
            <a:rPr lang="ru-RU" b="1" dirty="0" smtClean="0"/>
            <a:t>2017 </a:t>
          </a:r>
          <a:endParaRPr lang="ru-RU" dirty="0"/>
        </a:p>
      </dgm:t>
    </dgm:pt>
    <dgm:pt modelId="{A987D055-FDD5-4ECD-8E5D-4EB033605235}" type="parTrans" cxnId="{A253BBF0-908C-4406-BA63-439FB29E225A}">
      <dgm:prSet/>
      <dgm:spPr/>
      <dgm:t>
        <a:bodyPr/>
        <a:lstStyle/>
        <a:p>
          <a:endParaRPr lang="ru-RU"/>
        </a:p>
      </dgm:t>
    </dgm:pt>
    <dgm:pt modelId="{8248849C-F029-4395-9A9D-26BC40F26538}" type="sibTrans" cxnId="{A253BBF0-908C-4406-BA63-439FB29E225A}">
      <dgm:prSet/>
      <dgm:spPr/>
      <dgm:t>
        <a:bodyPr/>
        <a:lstStyle/>
        <a:p>
          <a:endParaRPr lang="ru-RU"/>
        </a:p>
      </dgm:t>
    </dgm:pt>
    <dgm:pt modelId="{BE1FE14A-3BAD-40C6-B874-ED718A43A1FC}">
      <dgm:prSet phldrT="[Текст]"/>
      <dgm:spPr>
        <a:noFill/>
      </dgm:spPr>
      <dgm:t>
        <a:bodyPr/>
        <a:lstStyle/>
        <a:p>
          <a:pPr>
            <a:spcBef>
              <a:spcPts val="600"/>
            </a:spcBef>
          </a:pPr>
          <a:r>
            <a:rPr lang="ru-RU" b="1" dirty="0" smtClean="0">
              <a:latin typeface="+mn-lt"/>
            </a:rPr>
            <a:t>КРОО ПО ПОДДЕРЖКЕ ЖИТЕЛЕЙ СЕЛА «РУЧЕЙ ЖИЗНИ»</a:t>
          </a:r>
          <a:r>
            <a:rPr lang="ru-RU" b="1" dirty="0" smtClean="0"/>
            <a:t> проект  </a:t>
          </a:r>
          <a:r>
            <a:rPr lang="ru-RU" b="1" dirty="0" smtClean="0">
              <a:latin typeface="+mn-lt"/>
            </a:rPr>
            <a:t>Сфера здорового образа жизни "</a:t>
          </a:r>
          <a:r>
            <a:rPr lang="ru-RU" b="1" dirty="0" err="1" smtClean="0">
              <a:latin typeface="+mn-lt"/>
            </a:rPr>
            <a:t>Кивачские</a:t>
          </a:r>
          <a:r>
            <a:rPr lang="ru-RU" b="1" dirty="0" smtClean="0">
              <a:latin typeface="+mn-lt"/>
            </a:rPr>
            <a:t> пожни" </a:t>
          </a:r>
          <a:r>
            <a:rPr lang="ru-RU" b="1" i="1" dirty="0" smtClean="0"/>
            <a:t> -    </a:t>
          </a:r>
          <a:r>
            <a:rPr lang="ru-RU" b="1" dirty="0" smtClean="0">
              <a:latin typeface="+mn-lt"/>
            </a:rPr>
            <a:t>3 799 068 </a:t>
          </a:r>
          <a:r>
            <a:rPr lang="ru-RU" b="1" dirty="0" smtClean="0"/>
            <a:t>руб.</a:t>
          </a:r>
          <a:endParaRPr lang="ru-RU" dirty="0"/>
        </a:p>
      </dgm:t>
    </dgm:pt>
    <dgm:pt modelId="{6A0FBFCF-0047-4DD6-A965-F5869B03BE3C}" type="parTrans" cxnId="{5333242A-5533-4819-811A-5BC14537C7B2}">
      <dgm:prSet/>
      <dgm:spPr/>
      <dgm:t>
        <a:bodyPr/>
        <a:lstStyle/>
        <a:p>
          <a:endParaRPr lang="ru-RU"/>
        </a:p>
      </dgm:t>
    </dgm:pt>
    <dgm:pt modelId="{4A89974B-F58A-4511-A705-C4AED83B2F44}" type="sibTrans" cxnId="{5333242A-5533-4819-811A-5BC14537C7B2}">
      <dgm:prSet/>
      <dgm:spPr/>
      <dgm:t>
        <a:bodyPr/>
        <a:lstStyle/>
        <a:p>
          <a:endParaRPr lang="ru-RU"/>
        </a:p>
      </dgm:t>
    </dgm:pt>
    <dgm:pt modelId="{5ACCA846-36BA-4ADB-B5EF-A0DAC0B0D7E1}">
      <dgm:prSet phldrT="[Текст]"/>
      <dgm:spPr/>
      <dgm:t>
        <a:bodyPr/>
        <a:lstStyle/>
        <a:p>
          <a:pPr>
            <a:spcBef>
              <a:spcPts val="600"/>
            </a:spcBef>
          </a:pPr>
          <a:r>
            <a:rPr lang="ru-RU" b="1" dirty="0" smtClean="0"/>
            <a:t>2018</a:t>
          </a:r>
          <a:endParaRPr lang="ru-RU" b="1" dirty="0"/>
        </a:p>
      </dgm:t>
    </dgm:pt>
    <dgm:pt modelId="{AB287F76-AFF6-4941-B14B-FCA005BB01F9}" type="parTrans" cxnId="{8AFB05A2-4C9E-4A08-A7EB-625F85313A4C}">
      <dgm:prSet/>
      <dgm:spPr/>
      <dgm:t>
        <a:bodyPr/>
        <a:lstStyle/>
        <a:p>
          <a:endParaRPr lang="ru-RU"/>
        </a:p>
      </dgm:t>
    </dgm:pt>
    <dgm:pt modelId="{20020EB7-D9C4-41E6-90AC-CB3EEB9BAA55}" type="sibTrans" cxnId="{8AFB05A2-4C9E-4A08-A7EB-625F85313A4C}">
      <dgm:prSet/>
      <dgm:spPr/>
      <dgm:t>
        <a:bodyPr/>
        <a:lstStyle/>
        <a:p>
          <a:endParaRPr lang="ru-RU"/>
        </a:p>
      </dgm:t>
    </dgm:pt>
    <dgm:pt modelId="{BE8D118C-A364-42D8-BF20-F5A4B2972D31}">
      <dgm:prSet phldrT="[Текст]"/>
      <dgm:spPr>
        <a:noFill/>
      </dgm:spPr>
      <dgm:t>
        <a:bodyPr/>
        <a:lstStyle/>
        <a:p>
          <a:pPr marL="0">
            <a:spcBef>
              <a:spcPts val="600"/>
            </a:spcBef>
            <a:spcAft>
              <a:spcPts val="0"/>
            </a:spcAft>
          </a:pPr>
          <a:r>
            <a:rPr lang="ru-RU" b="1" dirty="0" smtClean="0"/>
            <a:t>Городское общественное благотворительное учреждение «ЦЕНТР СОЦИАЛЬНО-ПЕДАГОГИЧЕСКОЙ РЕАБИЛИТАЦИИ ДЕТЕЙ С ОГРАНИЧЕННЫМИ ВОЗМОЖНОСТЯМИ – БЛАГОДАТЬ» проект  «Инклюзивный центр психологической реабилитации и социальной адаптации «Твой Мир»  9 929 476</a:t>
          </a:r>
          <a:endParaRPr lang="ru-RU" b="1" dirty="0"/>
        </a:p>
      </dgm:t>
    </dgm:pt>
    <dgm:pt modelId="{ECC13229-BD71-4D30-B608-7701A01B2BB6}" type="parTrans" cxnId="{60FB6C63-5D7F-44EF-9C78-0983476133CB}">
      <dgm:prSet/>
      <dgm:spPr/>
      <dgm:t>
        <a:bodyPr/>
        <a:lstStyle/>
        <a:p>
          <a:endParaRPr lang="ru-RU"/>
        </a:p>
      </dgm:t>
    </dgm:pt>
    <dgm:pt modelId="{C63C7ED5-2E73-4FD1-9E20-755731EEA880}" type="sibTrans" cxnId="{60FB6C63-5D7F-44EF-9C78-0983476133CB}">
      <dgm:prSet/>
      <dgm:spPr/>
      <dgm:t>
        <a:bodyPr/>
        <a:lstStyle/>
        <a:p>
          <a:endParaRPr lang="ru-RU"/>
        </a:p>
      </dgm:t>
    </dgm:pt>
    <dgm:pt modelId="{FC53F111-D060-4075-8A3E-9DC522873F7C}">
      <dgm:prSet/>
      <dgm:spPr>
        <a:noFill/>
      </dgm:spPr>
      <dgm:t>
        <a:bodyPr/>
        <a:lstStyle/>
        <a:p>
          <a:pPr>
            <a:spcBef>
              <a:spcPts val="600"/>
            </a:spcBef>
          </a:pPr>
          <a:r>
            <a:rPr lang="ru-RU" b="1" dirty="0" smtClean="0"/>
            <a:t>КРОО защиты животных «ПЕРВЫЙ ПРИЮТ» проект  </a:t>
          </a:r>
          <a:r>
            <a:rPr lang="ru-RU" b="1" i="1" dirty="0" smtClean="0"/>
            <a:t>Дай лапу, друг: система организации досуга, воспитания, реабилитации и формирования социально-ответственного отношения к животным у детей на базе общественного приюта для животных </a:t>
          </a:r>
          <a:r>
            <a:rPr lang="ru-RU" b="1" dirty="0" smtClean="0"/>
            <a:t>- 2 080 462 </a:t>
          </a:r>
          <a:r>
            <a:rPr lang="ru-RU" b="1" dirty="0" err="1" smtClean="0"/>
            <a:t>руб</a:t>
          </a:r>
          <a:r>
            <a:rPr lang="ru-RU" b="1" dirty="0" smtClean="0"/>
            <a:t> </a:t>
          </a:r>
        </a:p>
      </dgm:t>
    </dgm:pt>
    <dgm:pt modelId="{B98DD7F3-F88A-41A8-A1BB-23B91F5ADF02}" type="parTrans" cxnId="{77B16C84-73FA-46D0-BB70-728C46A2B85F}">
      <dgm:prSet/>
      <dgm:spPr/>
      <dgm:t>
        <a:bodyPr/>
        <a:lstStyle/>
        <a:p>
          <a:endParaRPr lang="ru-RU"/>
        </a:p>
      </dgm:t>
    </dgm:pt>
    <dgm:pt modelId="{B94C7CBD-304F-4306-BF20-4BD15131A478}" type="sibTrans" cxnId="{77B16C84-73FA-46D0-BB70-728C46A2B85F}">
      <dgm:prSet/>
      <dgm:spPr/>
      <dgm:t>
        <a:bodyPr/>
        <a:lstStyle/>
        <a:p>
          <a:endParaRPr lang="ru-RU"/>
        </a:p>
      </dgm:t>
    </dgm:pt>
    <dgm:pt modelId="{5F3D756C-2D00-4177-B044-5CC6AA06E454}">
      <dgm:prSet/>
      <dgm:spPr>
        <a:noFill/>
      </dgm:spPr>
      <dgm:t>
        <a:bodyPr/>
        <a:lstStyle/>
        <a:p>
          <a:pPr marL="171450">
            <a:spcBef>
              <a:spcPts val="600"/>
            </a:spcBef>
            <a:spcAft>
              <a:spcPct val="15000"/>
            </a:spcAft>
          </a:pPr>
          <a:r>
            <a:rPr lang="ru-RU" b="1" dirty="0" smtClean="0"/>
            <a:t>РОО «ФЕДЕРАЦИЯ ГО РЕСПУБЛИКИ КАРЕЛИЯ» - проект Академия стратегии и творчества.  2 999 909</a:t>
          </a:r>
        </a:p>
      </dgm:t>
    </dgm:pt>
    <dgm:pt modelId="{D11F2DB6-C756-4BCD-AB6A-CA8DC3081E67}" type="parTrans" cxnId="{95D9E66D-E0CC-4F27-BF02-6E8ACA234E4D}">
      <dgm:prSet/>
      <dgm:spPr/>
      <dgm:t>
        <a:bodyPr/>
        <a:lstStyle/>
        <a:p>
          <a:endParaRPr lang="ru-RU"/>
        </a:p>
      </dgm:t>
    </dgm:pt>
    <dgm:pt modelId="{5B43ED93-5288-4B03-B033-BF0A55618661}" type="sibTrans" cxnId="{95D9E66D-E0CC-4F27-BF02-6E8ACA234E4D}">
      <dgm:prSet/>
      <dgm:spPr/>
      <dgm:t>
        <a:bodyPr/>
        <a:lstStyle/>
        <a:p>
          <a:endParaRPr lang="ru-RU"/>
        </a:p>
      </dgm:t>
    </dgm:pt>
    <dgm:pt modelId="{CA12B3B0-6752-4F54-A996-5B15CA3B7762}" type="pres">
      <dgm:prSet presAssocID="{5FE8346E-BE12-4974-A9F0-2E43F94B589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2D6574-36D0-4A2B-9306-1F8BD396323E}" type="pres">
      <dgm:prSet presAssocID="{5568AA38-459C-4139-8FEC-84CD59C4FEFE}" presName="parentLin" presStyleCnt="0"/>
      <dgm:spPr/>
    </dgm:pt>
    <dgm:pt modelId="{0652A1FC-641A-40DE-9E18-FFB62F30AF39}" type="pres">
      <dgm:prSet presAssocID="{5568AA38-459C-4139-8FEC-84CD59C4FEF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8D80F48-94DD-4909-9B2E-457C38022CCF}" type="pres">
      <dgm:prSet presAssocID="{5568AA38-459C-4139-8FEC-84CD59C4FE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B295E2-ADD1-4423-ACA5-93025C658996}" type="pres">
      <dgm:prSet presAssocID="{5568AA38-459C-4139-8FEC-84CD59C4FEFE}" presName="negativeSpace" presStyleCnt="0"/>
      <dgm:spPr/>
    </dgm:pt>
    <dgm:pt modelId="{32EFAC59-99BD-404C-83D2-7D3AF342534E}" type="pres">
      <dgm:prSet presAssocID="{5568AA38-459C-4139-8FEC-84CD59C4FEFE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96018-6152-4678-BD55-0A0F50F4EDB9}" type="pres">
      <dgm:prSet presAssocID="{8248849C-F029-4395-9A9D-26BC40F26538}" presName="spaceBetweenRectangles" presStyleCnt="0"/>
      <dgm:spPr/>
    </dgm:pt>
    <dgm:pt modelId="{6697E86B-7BAA-434E-A158-4A525DB4F97A}" type="pres">
      <dgm:prSet presAssocID="{5ACCA846-36BA-4ADB-B5EF-A0DAC0B0D7E1}" presName="parentLin" presStyleCnt="0"/>
      <dgm:spPr/>
    </dgm:pt>
    <dgm:pt modelId="{CCA02FFF-0077-4DE8-9526-B9DCDBE66068}" type="pres">
      <dgm:prSet presAssocID="{5ACCA846-36BA-4ADB-B5EF-A0DAC0B0D7E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19EAE84C-010C-41B3-9B8C-96BC9158418D}" type="pres">
      <dgm:prSet presAssocID="{5ACCA846-36BA-4ADB-B5EF-A0DAC0B0D7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09B3EB-F3DD-4A12-A14A-BFEBA157BD25}" type="pres">
      <dgm:prSet presAssocID="{5ACCA846-36BA-4ADB-B5EF-A0DAC0B0D7E1}" presName="negativeSpace" presStyleCnt="0"/>
      <dgm:spPr/>
    </dgm:pt>
    <dgm:pt modelId="{833993E8-8979-42C1-BDAB-A5E71E1F0D21}" type="pres">
      <dgm:prSet presAssocID="{5ACCA846-36BA-4ADB-B5EF-A0DAC0B0D7E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851183-609A-441D-9611-58BBB1020C1C}" type="presOf" srcId="{5FE8346E-BE12-4974-A9F0-2E43F94B5893}" destId="{CA12B3B0-6752-4F54-A996-5B15CA3B7762}" srcOrd="0" destOrd="0" presId="urn:microsoft.com/office/officeart/2005/8/layout/list1"/>
    <dgm:cxn modelId="{662F8FC2-C771-4F48-A745-C605212DE2BF}" type="presOf" srcId="{5ACCA846-36BA-4ADB-B5EF-A0DAC0B0D7E1}" destId="{19EAE84C-010C-41B3-9B8C-96BC9158418D}" srcOrd="1" destOrd="0" presId="urn:microsoft.com/office/officeart/2005/8/layout/list1"/>
    <dgm:cxn modelId="{60FB6C63-5D7F-44EF-9C78-0983476133CB}" srcId="{5ACCA846-36BA-4ADB-B5EF-A0DAC0B0D7E1}" destId="{BE8D118C-A364-42D8-BF20-F5A4B2972D31}" srcOrd="0" destOrd="0" parTransId="{ECC13229-BD71-4D30-B608-7701A01B2BB6}" sibTransId="{C63C7ED5-2E73-4FD1-9E20-755731EEA880}"/>
    <dgm:cxn modelId="{6CC27D35-E2B7-4189-84F9-66C9F0C59568}" type="presOf" srcId="{FC53F111-D060-4075-8A3E-9DC522873F7C}" destId="{32EFAC59-99BD-404C-83D2-7D3AF342534E}" srcOrd="0" destOrd="0" presId="urn:microsoft.com/office/officeart/2005/8/layout/list1"/>
    <dgm:cxn modelId="{A253BBF0-908C-4406-BA63-439FB29E225A}" srcId="{5FE8346E-BE12-4974-A9F0-2E43F94B5893}" destId="{5568AA38-459C-4139-8FEC-84CD59C4FEFE}" srcOrd="0" destOrd="0" parTransId="{A987D055-FDD5-4ECD-8E5D-4EB033605235}" sibTransId="{8248849C-F029-4395-9A9D-26BC40F26538}"/>
    <dgm:cxn modelId="{38F2EB7C-FC5B-414C-83AA-C9348CB6C41C}" type="presOf" srcId="{BE8D118C-A364-42D8-BF20-F5A4B2972D31}" destId="{833993E8-8979-42C1-BDAB-A5E71E1F0D21}" srcOrd="0" destOrd="0" presId="urn:microsoft.com/office/officeart/2005/8/layout/list1"/>
    <dgm:cxn modelId="{95D9E66D-E0CC-4F27-BF02-6E8ACA234E4D}" srcId="{5ACCA846-36BA-4ADB-B5EF-A0DAC0B0D7E1}" destId="{5F3D756C-2D00-4177-B044-5CC6AA06E454}" srcOrd="1" destOrd="0" parTransId="{D11F2DB6-C756-4BCD-AB6A-CA8DC3081E67}" sibTransId="{5B43ED93-5288-4B03-B033-BF0A55618661}"/>
    <dgm:cxn modelId="{230A30D7-0D06-4D99-B12E-B2F853BD8621}" type="presOf" srcId="{5568AA38-459C-4139-8FEC-84CD59C4FEFE}" destId="{0652A1FC-641A-40DE-9E18-FFB62F30AF39}" srcOrd="0" destOrd="0" presId="urn:microsoft.com/office/officeart/2005/8/layout/list1"/>
    <dgm:cxn modelId="{3B20CFB6-2D20-4BA7-9E22-1155ECFA5263}" type="presOf" srcId="{5568AA38-459C-4139-8FEC-84CD59C4FEFE}" destId="{08D80F48-94DD-4909-9B2E-457C38022CCF}" srcOrd="1" destOrd="0" presId="urn:microsoft.com/office/officeart/2005/8/layout/list1"/>
    <dgm:cxn modelId="{77B16C84-73FA-46D0-BB70-728C46A2B85F}" srcId="{5568AA38-459C-4139-8FEC-84CD59C4FEFE}" destId="{FC53F111-D060-4075-8A3E-9DC522873F7C}" srcOrd="0" destOrd="0" parTransId="{B98DD7F3-F88A-41A8-A1BB-23B91F5ADF02}" sibTransId="{B94C7CBD-304F-4306-BF20-4BD15131A478}"/>
    <dgm:cxn modelId="{25CA6B7B-27F4-49CE-8A15-C9DEC2D17E25}" type="presOf" srcId="{5F3D756C-2D00-4177-B044-5CC6AA06E454}" destId="{833993E8-8979-42C1-BDAB-A5E71E1F0D21}" srcOrd="0" destOrd="1" presId="urn:microsoft.com/office/officeart/2005/8/layout/list1"/>
    <dgm:cxn modelId="{81F46094-F26B-47CF-AF8C-4AAFF439AC42}" type="presOf" srcId="{BE1FE14A-3BAD-40C6-B874-ED718A43A1FC}" destId="{32EFAC59-99BD-404C-83D2-7D3AF342534E}" srcOrd="0" destOrd="1" presId="urn:microsoft.com/office/officeart/2005/8/layout/list1"/>
    <dgm:cxn modelId="{5333242A-5533-4819-811A-5BC14537C7B2}" srcId="{5568AA38-459C-4139-8FEC-84CD59C4FEFE}" destId="{BE1FE14A-3BAD-40C6-B874-ED718A43A1FC}" srcOrd="1" destOrd="0" parTransId="{6A0FBFCF-0047-4DD6-A965-F5869B03BE3C}" sibTransId="{4A89974B-F58A-4511-A705-C4AED83B2F44}"/>
    <dgm:cxn modelId="{8AFB05A2-4C9E-4A08-A7EB-625F85313A4C}" srcId="{5FE8346E-BE12-4974-A9F0-2E43F94B5893}" destId="{5ACCA846-36BA-4ADB-B5EF-A0DAC0B0D7E1}" srcOrd="1" destOrd="0" parTransId="{AB287F76-AFF6-4941-B14B-FCA005BB01F9}" sibTransId="{20020EB7-D9C4-41E6-90AC-CB3EEB9BAA55}"/>
    <dgm:cxn modelId="{EE0D5BF4-6CB0-4858-9697-9D85673CA0CC}" type="presOf" srcId="{5ACCA846-36BA-4ADB-B5EF-A0DAC0B0D7E1}" destId="{CCA02FFF-0077-4DE8-9526-B9DCDBE66068}" srcOrd="0" destOrd="0" presId="urn:microsoft.com/office/officeart/2005/8/layout/list1"/>
    <dgm:cxn modelId="{DA01A81B-037D-4136-B353-04635705FF6D}" type="presParOf" srcId="{CA12B3B0-6752-4F54-A996-5B15CA3B7762}" destId="{822D6574-36D0-4A2B-9306-1F8BD396323E}" srcOrd="0" destOrd="0" presId="urn:microsoft.com/office/officeart/2005/8/layout/list1"/>
    <dgm:cxn modelId="{3B5701E4-FEF7-45A3-A2CA-3E4A9E87E9E5}" type="presParOf" srcId="{822D6574-36D0-4A2B-9306-1F8BD396323E}" destId="{0652A1FC-641A-40DE-9E18-FFB62F30AF39}" srcOrd="0" destOrd="0" presId="urn:microsoft.com/office/officeart/2005/8/layout/list1"/>
    <dgm:cxn modelId="{981FC071-975F-498A-B29A-044E2F6B0839}" type="presParOf" srcId="{822D6574-36D0-4A2B-9306-1F8BD396323E}" destId="{08D80F48-94DD-4909-9B2E-457C38022CCF}" srcOrd="1" destOrd="0" presId="urn:microsoft.com/office/officeart/2005/8/layout/list1"/>
    <dgm:cxn modelId="{0EF08126-FEB0-4158-A87F-5F33D7E1B324}" type="presParOf" srcId="{CA12B3B0-6752-4F54-A996-5B15CA3B7762}" destId="{68B295E2-ADD1-4423-ACA5-93025C658996}" srcOrd="1" destOrd="0" presId="urn:microsoft.com/office/officeart/2005/8/layout/list1"/>
    <dgm:cxn modelId="{15ABBEC6-A32B-4C57-93DE-C7DD07A0B859}" type="presParOf" srcId="{CA12B3B0-6752-4F54-A996-5B15CA3B7762}" destId="{32EFAC59-99BD-404C-83D2-7D3AF342534E}" srcOrd="2" destOrd="0" presId="urn:microsoft.com/office/officeart/2005/8/layout/list1"/>
    <dgm:cxn modelId="{956C138D-FDA7-4239-BD88-0D4D22FEFBA7}" type="presParOf" srcId="{CA12B3B0-6752-4F54-A996-5B15CA3B7762}" destId="{5DD96018-6152-4678-BD55-0A0F50F4EDB9}" srcOrd="3" destOrd="0" presId="urn:microsoft.com/office/officeart/2005/8/layout/list1"/>
    <dgm:cxn modelId="{47B74128-8FF9-4CD4-B366-9A525F12FADB}" type="presParOf" srcId="{CA12B3B0-6752-4F54-A996-5B15CA3B7762}" destId="{6697E86B-7BAA-434E-A158-4A525DB4F97A}" srcOrd="4" destOrd="0" presId="urn:microsoft.com/office/officeart/2005/8/layout/list1"/>
    <dgm:cxn modelId="{A33EB692-8108-4F89-BFB0-F45697F99288}" type="presParOf" srcId="{6697E86B-7BAA-434E-A158-4A525DB4F97A}" destId="{CCA02FFF-0077-4DE8-9526-B9DCDBE66068}" srcOrd="0" destOrd="0" presId="urn:microsoft.com/office/officeart/2005/8/layout/list1"/>
    <dgm:cxn modelId="{B857A647-D9F7-4135-8B29-3733F34C07A9}" type="presParOf" srcId="{6697E86B-7BAA-434E-A158-4A525DB4F97A}" destId="{19EAE84C-010C-41B3-9B8C-96BC9158418D}" srcOrd="1" destOrd="0" presId="urn:microsoft.com/office/officeart/2005/8/layout/list1"/>
    <dgm:cxn modelId="{6CE6D0D5-BBDF-4D32-8EA7-3C4214463D5A}" type="presParOf" srcId="{CA12B3B0-6752-4F54-A996-5B15CA3B7762}" destId="{4109B3EB-F3DD-4A12-A14A-BFEBA157BD25}" srcOrd="5" destOrd="0" presId="urn:microsoft.com/office/officeart/2005/8/layout/list1"/>
    <dgm:cxn modelId="{8C90EDA9-15CD-487F-A177-54B2CB3E85A5}" type="presParOf" srcId="{CA12B3B0-6752-4F54-A996-5B15CA3B7762}" destId="{833993E8-8979-42C1-BDAB-A5E71E1F0D2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EC66F9-5DA6-4A1F-A7AD-1047E19704E0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2F3F663-2660-4B99-B7F3-40DA2C144817}">
      <dgm:prSet custT="1"/>
      <dgm:spPr/>
      <dgm:t>
        <a:bodyPr/>
        <a:lstStyle/>
        <a:p>
          <a:pPr rtl="0"/>
          <a:r>
            <a:rPr lang="ru-RU" sz="2000" b="1" dirty="0" smtClean="0"/>
            <a:t>Социальное пространство –совокупность «точек вращения»  </a:t>
          </a:r>
          <a:r>
            <a:rPr lang="ru-RU" sz="2000" dirty="0" smtClean="0"/>
            <a:t>(</a:t>
          </a:r>
          <a:r>
            <a:rPr lang="ru-RU" sz="2000" i="1" dirty="0" err="1" smtClean="0"/>
            <a:t>Герг</a:t>
          </a:r>
          <a:r>
            <a:rPr lang="ru-RU" sz="2000" i="1" dirty="0" smtClean="0"/>
            <a:t> </a:t>
          </a:r>
          <a:r>
            <a:rPr lang="ru-RU" sz="2000" i="1" dirty="0" err="1" smtClean="0"/>
            <a:t>Зиммель</a:t>
          </a:r>
          <a:r>
            <a:rPr lang="ru-RU" sz="2000" dirty="0" smtClean="0"/>
            <a:t>)— </a:t>
          </a:r>
          <a:r>
            <a:rPr lang="ru-RU" sz="2000" b="1" dirty="0" smtClean="0"/>
            <a:t>современный человек «вращается в разных кругах», соприкасаясь с различными </a:t>
          </a:r>
          <a:r>
            <a:rPr lang="ru-RU" sz="2000" b="1" dirty="0" err="1" smtClean="0"/>
            <a:t>социокультурными</a:t>
          </a:r>
          <a:r>
            <a:rPr lang="ru-RU" sz="2000" b="1" dirty="0" smtClean="0"/>
            <a:t> мирами. </a:t>
          </a:r>
          <a:endParaRPr lang="ru-RU" sz="2000" b="1" dirty="0"/>
        </a:p>
      </dgm:t>
    </dgm:pt>
    <dgm:pt modelId="{71F9D770-D6A6-4DA0-B3A4-7FD87A01AF4D}" type="parTrans" cxnId="{F0751241-8BF2-4C59-9963-FC0217D63DBD}">
      <dgm:prSet/>
      <dgm:spPr/>
      <dgm:t>
        <a:bodyPr/>
        <a:lstStyle/>
        <a:p>
          <a:endParaRPr lang="ru-RU"/>
        </a:p>
      </dgm:t>
    </dgm:pt>
    <dgm:pt modelId="{CBE1B7BB-E0FD-46EA-8500-A92078834DA3}" type="sibTrans" cxnId="{F0751241-8BF2-4C59-9963-FC0217D63DBD}">
      <dgm:prSet/>
      <dgm:spPr/>
      <dgm:t>
        <a:bodyPr/>
        <a:lstStyle/>
        <a:p>
          <a:endParaRPr lang="ru-RU"/>
        </a:p>
      </dgm:t>
    </dgm:pt>
    <dgm:pt modelId="{073018DA-4360-4AD7-A4A8-E0E2C33827F0}">
      <dgm:prSet/>
      <dgm:spPr/>
      <dgm:t>
        <a:bodyPr/>
        <a:lstStyle/>
        <a:p>
          <a:pPr rtl="0"/>
          <a:r>
            <a:rPr lang="ru-RU" dirty="0" smtClean="0"/>
            <a:t>Социальное пространство - место соединения разнородных духовных элементов: взглядов, ценностей, смыслов </a:t>
          </a:r>
          <a:endParaRPr lang="ru-RU" dirty="0"/>
        </a:p>
      </dgm:t>
    </dgm:pt>
    <dgm:pt modelId="{888C801B-02A2-4A96-B13E-D96A9A50E536}" type="parTrans" cxnId="{A2558D14-42C8-4A23-9B0A-24791070EF47}">
      <dgm:prSet/>
      <dgm:spPr/>
      <dgm:t>
        <a:bodyPr/>
        <a:lstStyle/>
        <a:p>
          <a:endParaRPr lang="ru-RU"/>
        </a:p>
      </dgm:t>
    </dgm:pt>
    <dgm:pt modelId="{1E3F5E5C-3279-48CA-B3E1-0099957267B1}" type="sibTrans" cxnId="{A2558D14-42C8-4A23-9B0A-24791070EF47}">
      <dgm:prSet/>
      <dgm:spPr/>
      <dgm:t>
        <a:bodyPr/>
        <a:lstStyle/>
        <a:p>
          <a:endParaRPr lang="ru-RU"/>
        </a:p>
      </dgm:t>
    </dgm:pt>
    <dgm:pt modelId="{0D899356-FEFC-4AC9-A332-DC4CD6C7E9F1}">
      <dgm:prSet/>
      <dgm:spPr/>
      <dgm:t>
        <a:bodyPr/>
        <a:lstStyle/>
        <a:p>
          <a:pPr rtl="0"/>
          <a:r>
            <a:rPr lang="ru-RU" dirty="0" smtClean="0"/>
            <a:t>Социальное пространство – интеллектуальная сфера жизни, место возникновения и существования социальных различий; </a:t>
          </a:r>
          <a:endParaRPr lang="ru-RU" dirty="0"/>
        </a:p>
      </dgm:t>
    </dgm:pt>
    <dgm:pt modelId="{1958E379-CA58-4EE9-BAF1-AB0A86D066B2}" type="parTrans" cxnId="{401BD2A4-BD06-4301-A054-ACAB8AB90626}">
      <dgm:prSet/>
      <dgm:spPr/>
      <dgm:t>
        <a:bodyPr/>
        <a:lstStyle/>
        <a:p>
          <a:endParaRPr lang="ru-RU"/>
        </a:p>
      </dgm:t>
    </dgm:pt>
    <dgm:pt modelId="{7CE3B84B-A3F9-4128-B373-9940C73733C9}" type="sibTrans" cxnId="{401BD2A4-BD06-4301-A054-ACAB8AB90626}">
      <dgm:prSet/>
      <dgm:spPr/>
      <dgm:t>
        <a:bodyPr/>
        <a:lstStyle/>
        <a:p>
          <a:endParaRPr lang="ru-RU"/>
        </a:p>
      </dgm:t>
    </dgm:pt>
    <dgm:pt modelId="{27E28FBA-C053-4DCA-A09C-A490EC97820B}">
      <dgm:prSet/>
      <dgm:spPr/>
      <dgm:t>
        <a:bodyPr/>
        <a:lstStyle/>
        <a:p>
          <a:pPr rtl="0"/>
          <a:r>
            <a:rPr lang="ru-RU" dirty="0" smtClean="0"/>
            <a:t>Социальное пространство – семантическая сфера жизни: место существования взглядов, значений, смыслов, объективированных в знаках и символах; </a:t>
          </a:r>
          <a:endParaRPr lang="ru-RU" dirty="0"/>
        </a:p>
      </dgm:t>
    </dgm:pt>
    <dgm:pt modelId="{9F776D1D-4926-4DC4-AEF9-B9C8BAA2E661}" type="parTrans" cxnId="{04F7D4AA-12EA-43A0-BAC9-9CEA0E77AD92}">
      <dgm:prSet/>
      <dgm:spPr/>
      <dgm:t>
        <a:bodyPr/>
        <a:lstStyle/>
        <a:p>
          <a:endParaRPr lang="ru-RU"/>
        </a:p>
      </dgm:t>
    </dgm:pt>
    <dgm:pt modelId="{CFB1EDF4-63EE-47BE-9DC6-2BD2F1E57CCD}" type="sibTrans" cxnId="{04F7D4AA-12EA-43A0-BAC9-9CEA0E77AD92}">
      <dgm:prSet/>
      <dgm:spPr/>
      <dgm:t>
        <a:bodyPr/>
        <a:lstStyle/>
        <a:p>
          <a:endParaRPr lang="ru-RU"/>
        </a:p>
      </dgm:t>
    </dgm:pt>
    <dgm:pt modelId="{C526E65B-03E9-4669-B432-C2C9A24EA615}">
      <dgm:prSet/>
      <dgm:spPr/>
      <dgm:t>
        <a:bodyPr/>
        <a:lstStyle/>
        <a:p>
          <a:pPr rtl="0"/>
          <a:r>
            <a:rPr lang="ru-RU" dirty="0" smtClean="0"/>
            <a:t>Социальное пространство – место </a:t>
          </a:r>
          <a:r>
            <a:rPr lang="ru-RU" dirty="0" err="1" smtClean="0"/>
            <a:t>социокультурных</a:t>
          </a:r>
          <a:r>
            <a:rPr lang="ru-RU" dirty="0" smtClean="0"/>
            <a:t> инноваций</a:t>
          </a:r>
          <a:endParaRPr lang="ru-RU" dirty="0"/>
        </a:p>
      </dgm:t>
    </dgm:pt>
    <dgm:pt modelId="{54200E0F-7FC5-4DF5-8B16-AE56417A28A5}" type="parTrans" cxnId="{7E694156-0FBB-4198-9A0C-A5BEC24CD8D6}">
      <dgm:prSet/>
      <dgm:spPr/>
      <dgm:t>
        <a:bodyPr/>
        <a:lstStyle/>
        <a:p>
          <a:endParaRPr lang="ru-RU"/>
        </a:p>
      </dgm:t>
    </dgm:pt>
    <dgm:pt modelId="{6AF2D9A0-C8B5-483D-9CBF-983B90807433}" type="sibTrans" cxnId="{7E694156-0FBB-4198-9A0C-A5BEC24CD8D6}">
      <dgm:prSet/>
      <dgm:spPr/>
      <dgm:t>
        <a:bodyPr/>
        <a:lstStyle/>
        <a:p>
          <a:endParaRPr lang="ru-RU"/>
        </a:p>
      </dgm:t>
    </dgm:pt>
    <dgm:pt modelId="{45E00E83-83A6-4B08-859D-418BA1220389}">
      <dgm:prSet custT="1"/>
      <dgm:spPr/>
      <dgm:t>
        <a:bodyPr/>
        <a:lstStyle/>
        <a:p>
          <a:pPr rtl="0"/>
          <a:r>
            <a:rPr lang="ru-RU" sz="2000" dirty="0" smtClean="0"/>
            <a:t>Наличие общего пространства означает, что соприкоснулись между собой элементы, ранее независимые. </a:t>
          </a:r>
          <a:endParaRPr lang="ru-RU" sz="2000" dirty="0"/>
        </a:p>
      </dgm:t>
    </dgm:pt>
    <dgm:pt modelId="{36C3414B-897F-4B21-BDAD-8F6CCC94F699}" type="parTrans" cxnId="{040875C6-2CFB-47AD-B4A5-BE527C459DDC}">
      <dgm:prSet/>
      <dgm:spPr/>
      <dgm:t>
        <a:bodyPr/>
        <a:lstStyle/>
        <a:p>
          <a:endParaRPr lang="ru-RU"/>
        </a:p>
      </dgm:t>
    </dgm:pt>
    <dgm:pt modelId="{051B58CA-F995-4D55-B99D-FC0CB999338F}" type="sibTrans" cxnId="{040875C6-2CFB-47AD-B4A5-BE527C459DDC}">
      <dgm:prSet/>
      <dgm:spPr/>
      <dgm:t>
        <a:bodyPr/>
        <a:lstStyle/>
        <a:p>
          <a:endParaRPr lang="ru-RU"/>
        </a:p>
      </dgm:t>
    </dgm:pt>
    <dgm:pt modelId="{C64C98BC-957A-4DAF-AC39-E4E4D3DB5D79}">
      <dgm:prSet/>
      <dgm:spPr/>
      <dgm:t>
        <a:bodyPr/>
        <a:lstStyle/>
        <a:p>
          <a:pPr rtl="0"/>
          <a:r>
            <a:rPr lang="ru-RU" dirty="0" smtClean="0"/>
            <a:t>Это  ставит задачу структурирования социального пространства по культурно-историческим единицам - целостным пространственно-поведенческий комплексам, в которых схемы поведения людей </a:t>
          </a:r>
          <a:r>
            <a:rPr lang="ru-RU" dirty="0" err="1" smtClean="0"/>
            <a:t>взаимосбалансированы</a:t>
          </a:r>
          <a:r>
            <a:rPr lang="ru-RU" dirty="0" smtClean="0"/>
            <a:t> с материально-пространственными условиями.</a:t>
          </a:r>
          <a:endParaRPr lang="ru-RU" dirty="0"/>
        </a:p>
      </dgm:t>
    </dgm:pt>
    <dgm:pt modelId="{04CB30C2-2BC6-49D3-9C01-FAC1D474F69E}" type="parTrans" cxnId="{7C552BBA-99F2-4C17-8CA4-C08B30B1A7B9}">
      <dgm:prSet/>
      <dgm:spPr/>
      <dgm:t>
        <a:bodyPr/>
        <a:lstStyle/>
        <a:p>
          <a:endParaRPr lang="ru-RU"/>
        </a:p>
      </dgm:t>
    </dgm:pt>
    <dgm:pt modelId="{8D9D3801-9984-44E3-B1A7-B088A0050AFB}" type="sibTrans" cxnId="{7C552BBA-99F2-4C17-8CA4-C08B30B1A7B9}">
      <dgm:prSet/>
      <dgm:spPr/>
      <dgm:t>
        <a:bodyPr/>
        <a:lstStyle/>
        <a:p>
          <a:endParaRPr lang="ru-RU"/>
        </a:p>
      </dgm:t>
    </dgm:pt>
    <dgm:pt modelId="{D2831523-3DEC-4CC3-82F8-D5907E87F488}">
      <dgm:prSet/>
      <dgm:spPr/>
      <dgm:t>
        <a:bodyPr/>
        <a:lstStyle/>
        <a:p>
          <a:pPr rtl="0"/>
          <a:r>
            <a:rPr lang="ru-RU" b="1" dirty="0" smtClean="0"/>
            <a:t>Эти свойства социального пространства позволяют  людям наиболее эффективно и экономично  создавать привлекательную среду проживания. </a:t>
          </a:r>
          <a:endParaRPr lang="ru-RU" b="1" dirty="0"/>
        </a:p>
      </dgm:t>
    </dgm:pt>
    <dgm:pt modelId="{3BF37064-E7C3-48C0-A844-B2024F36CF12}" type="parTrans" cxnId="{2D291756-0FD1-4D82-8BF4-85346AE5131A}">
      <dgm:prSet/>
      <dgm:spPr/>
      <dgm:t>
        <a:bodyPr/>
        <a:lstStyle/>
        <a:p>
          <a:endParaRPr lang="ru-RU"/>
        </a:p>
      </dgm:t>
    </dgm:pt>
    <dgm:pt modelId="{7C4BFA20-3AD7-4FF4-8E27-9FD50C801AA6}" type="sibTrans" cxnId="{2D291756-0FD1-4D82-8BF4-85346AE5131A}">
      <dgm:prSet/>
      <dgm:spPr/>
      <dgm:t>
        <a:bodyPr/>
        <a:lstStyle/>
        <a:p>
          <a:endParaRPr lang="ru-RU"/>
        </a:p>
      </dgm:t>
    </dgm:pt>
    <dgm:pt modelId="{877708BB-C45B-47FA-8305-D5317A0A159A}" type="pres">
      <dgm:prSet presAssocID="{E6EC66F9-5DA6-4A1F-A7AD-1047E19704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C215A-9B19-46E3-82A7-1AD8E55B4666}" type="pres">
      <dgm:prSet presAssocID="{42F3F663-2660-4B99-B7F3-40DA2C14481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F95D2-4F00-40F9-B143-24E61AEF760C}" type="pres">
      <dgm:prSet presAssocID="{42F3F663-2660-4B99-B7F3-40DA2C14481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A1098E-C07A-4A48-A114-03E494615400}" type="pres">
      <dgm:prSet presAssocID="{45E00E83-83A6-4B08-859D-418BA1220389}" presName="parentText" presStyleLbl="node1" presStyleIdx="1" presStyleCnt="2" custScaleY="755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C0953D-C5CA-4821-9041-072CB6C68E55}" type="pres">
      <dgm:prSet presAssocID="{45E00E83-83A6-4B08-859D-418BA122038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0751241-8BF2-4C59-9963-FC0217D63DBD}" srcId="{E6EC66F9-5DA6-4A1F-A7AD-1047E19704E0}" destId="{42F3F663-2660-4B99-B7F3-40DA2C144817}" srcOrd="0" destOrd="0" parTransId="{71F9D770-D6A6-4DA0-B3A4-7FD87A01AF4D}" sibTransId="{CBE1B7BB-E0FD-46EA-8500-A92078834DA3}"/>
    <dgm:cxn modelId="{401BD2A4-BD06-4301-A054-ACAB8AB90626}" srcId="{42F3F663-2660-4B99-B7F3-40DA2C144817}" destId="{0D899356-FEFC-4AC9-A332-DC4CD6C7E9F1}" srcOrd="1" destOrd="0" parTransId="{1958E379-CA58-4EE9-BAF1-AB0A86D066B2}" sibTransId="{7CE3B84B-A3F9-4128-B373-9940C73733C9}"/>
    <dgm:cxn modelId="{D3D0BC40-748E-4785-915B-15FB40885BAF}" type="presOf" srcId="{C64C98BC-957A-4DAF-AC39-E4E4D3DB5D79}" destId="{C2C0953D-C5CA-4821-9041-072CB6C68E55}" srcOrd="0" destOrd="0" presId="urn:microsoft.com/office/officeart/2005/8/layout/vList2"/>
    <dgm:cxn modelId="{4F1AF24D-2A2B-4B2B-8469-0FD74F882F5C}" type="presOf" srcId="{42F3F663-2660-4B99-B7F3-40DA2C144817}" destId="{671C215A-9B19-46E3-82A7-1AD8E55B4666}" srcOrd="0" destOrd="0" presId="urn:microsoft.com/office/officeart/2005/8/layout/vList2"/>
    <dgm:cxn modelId="{7E694156-0FBB-4198-9A0C-A5BEC24CD8D6}" srcId="{42F3F663-2660-4B99-B7F3-40DA2C144817}" destId="{C526E65B-03E9-4669-B432-C2C9A24EA615}" srcOrd="3" destOrd="0" parTransId="{54200E0F-7FC5-4DF5-8B16-AE56417A28A5}" sibTransId="{6AF2D9A0-C8B5-483D-9CBF-983B90807433}"/>
    <dgm:cxn modelId="{2D291756-0FD1-4D82-8BF4-85346AE5131A}" srcId="{45E00E83-83A6-4B08-859D-418BA1220389}" destId="{D2831523-3DEC-4CC3-82F8-D5907E87F488}" srcOrd="1" destOrd="0" parTransId="{3BF37064-E7C3-48C0-A844-B2024F36CF12}" sibTransId="{7C4BFA20-3AD7-4FF4-8E27-9FD50C801AA6}"/>
    <dgm:cxn modelId="{B61098AC-F30C-4513-9301-913516CC0AE1}" type="presOf" srcId="{E6EC66F9-5DA6-4A1F-A7AD-1047E19704E0}" destId="{877708BB-C45B-47FA-8305-D5317A0A159A}" srcOrd="0" destOrd="0" presId="urn:microsoft.com/office/officeart/2005/8/layout/vList2"/>
    <dgm:cxn modelId="{A2558D14-42C8-4A23-9B0A-24791070EF47}" srcId="{42F3F663-2660-4B99-B7F3-40DA2C144817}" destId="{073018DA-4360-4AD7-A4A8-E0E2C33827F0}" srcOrd="0" destOrd="0" parTransId="{888C801B-02A2-4A96-B13E-D96A9A50E536}" sibTransId="{1E3F5E5C-3279-48CA-B3E1-0099957267B1}"/>
    <dgm:cxn modelId="{040875C6-2CFB-47AD-B4A5-BE527C459DDC}" srcId="{E6EC66F9-5DA6-4A1F-A7AD-1047E19704E0}" destId="{45E00E83-83A6-4B08-859D-418BA1220389}" srcOrd="1" destOrd="0" parTransId="{36C3414B-897F-4B21-BDAD-8F6CCC94F699}" sibTransId="{051B58CA-F995-4D55-B99D-FC0CB999338F}"/>
    <dgm:cxn modelId="{00ECC02A-D55A-4CE1-BEAE-A3D79DA4CF39}" type="presOf" srcId="{073018DA-4360-4AD7-A4A8-E0E2C33827F0}" destId="{170F95D2-4F00-40F9-B143-24E61AEF760C}" srcOrd="0" destOrd="0" presId="urn:microsoft.com/office/officeart/2005/8/layout/vList2"/>
    <dgm:cxn modelId="{88335110-E657-4995-B3EA-A6636B75073E}" type="presOf" srcId="{0D899356-FEFC-4AC9-A332-DC4CD6C7E9F1}" destId="{170F95D2-4F00-40F9-B143-24E61AEF760C}" srcOrd="0" destOrd="1" presId="urn:microsoft.com/office/officeart/2005/8/layout/vList2"/>
    <dgm:cxn modelId="{ECCD869F-E3EB-4692-A7A8-22422E51BD4B}" type="presOf" srcId="{45E00E83-83A6-4B08-859D-418BA1220389}" destId="{60A1098E-C07A-4A48-A114-03E494615400}" srcOrd="0" destOrd="0" presId="urn:microsoft.com/office/officeart/2005/8/layout/vList2"/>
    <dgm:cxn modelId="{C458F3D9-BC32-443A-8C12-6B26AA661C26}" type="presOf" srcId="{C526E65B-03E9-4669-B432-C2C9A24EA615}" destId="{170F95D2-4F00-40F9-B143-24E61AEF760C}" srcOrd="0" destOrd="3" presId="urn:microsoft.com/office/officeart/2005/8/layout/vList2"/>
    <dgm:cxn modelId="{7C552BBA-99F2-4C17-8CA4-C08B30B1A7B9}" srcId="{45E00E83-83A6-4B08-859D-418BA1220389}" destId="{C64C98BC-957A-4DAF-AC39-E4E4D3DB5D79}" srcOrd="0" destOrd="0" parTransId="{04CB30C2-2BC6-49D3-9C01-FAC1D474F69E}" sibTransId="{8D9D3801-9984-44E3-B1A7-B088A0050AFB}"/>
    <dgm:cxn modelId="{B5DB884A-277C-41B8-812B-19297750DB86}" type="presOf" srcId="{D2831523-3DEC-4CC3-82F8-D5907E87F488}" destId="{C2C0953D-C5CA-4821-9041-072CB6C68E55}" srcOrd="0" destOrd="1" presId="urn:microsoft.com/office/officeart/2005/8/layout/vList2"/>
    <dgm:cxn modelId="{C72018D8-AA53-4F2E-9417-402593983C8A}" type="presOf" srcId="{27E28FBA-C053-4DCA-A09C-A490EC97820B}" destId="{170F95D2-4F00-40F9-B143-24E61AEF760C}" srcOrd="0" destOrd="2" presId="urn:microsoft.com/office/officeart/2005/8/layout/vList2"/>
    <dgm:cxn modelId="{04F7D4AA-12EA-43A0-BAC9-9CEA0E77AD92}" srcId="{42F3F663-2660-4B99-B7F3-40DA2C144817}" destId="{27E28FBA-C053-4DCA-A09C-A490EC97820B}" srcOrd="2" destOrd="0" parTransId="{9F776D1D-4926-4DC4-AEF9-B9C8BAA2E661}" sibTransId="{CFB1EDF4-63EE-47BE-9DC6-2BD2F1E57CCD}"/>
    <dgm:cxn modelId="{040972C5-7602-4026-845E-0C30609AF3B0}" type="presParOf" srcId="{877708BB-C45B-47FA-8305-D5317A0A159A}" destId="{671C215A-9B19-46E3-82A7-1AD8E55B4666}" srcOrd="0" destOrd="0" presId="urn:microsoft.com/office/officeart/2005/8/layout/vList2"/>
    <dgm:cxn modelId="{8B83ACAB-54E7-4051-B651-B5A9889B46B6}" type="presParOf" srcId="{877708BB-C45B-47FA-8305-D5317A0A159A}" destId="{170F95D2-4F00-40F9-B143-24E61AEF760C}" srcOrd="1" destOrd="0" presId="urn:microsoft.com/office/officeart/2005/8/layout/vList2"/>
    <dgm:cxn modelId="{54DC83DD-2EF3-4B5C-945E-76EE51D7B810}" type="presParOf" srcId="{877708BB-C45B-47FA-8305-D5317A0A159A}" destId="{60A1098E-C07A-4A48-A114-03E494615400}" srcOrd="2" destOrd="0" presId="urn:microsoft.com/office/officeart/2005/8/layout/vList2"/>
    <dgm:cxn modelId="{335070C8-3F07-45B4-9F2B-2C6476806717}" type="presParOf" srcId="{877708BB-C45B-47FA-8305-D5317A0A159A}" destId="{C2C0953D-C5CA-4821-9041-072CB6C68E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EC66F9-5DA6-4A1F-A7AD-1047E19704E0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2F3F663-2660-4B99-B7F3-40DA2C144817}">
      <dgm:prSet custT="1"/>
      <dgm:spPr/>
      <dgm:t>
        <a:bodyPr/>
        <a:lstStyle/>
        <a:p>
          <a:pPr algn="ctr" rtl="0"/>
          <a:r>
            <a:rPr lang="ru-RU" sz="2000" b="1" dirty="0" smtClean="0"/>
            <a:t>ВЕРИФИКАЦИЯ ПОНЯТИЙ: КРЕАТИВНОЕ ПРОСТРАНСТВО</a:t>
          </a:r>
          <a:endParaRPr lang="ru-RU" sz="2000" b="1" dirty="0"/>
        </a:p>
      </dgm:t>
    </dgm:pt>
    <dgm:pt modelId="{71F9D770-D6A6-4DA0-B3A4-7FD87A01AF4D}" type="parTrans" cxnId="{F0751241-8BF2-4C59-9963-FC0217D63DBD}">
      <dgm:prSet/>
      <dgm:spPr/>
      <dgm:t>
        <a:bodyPr/>
        <a:lstStyle/>
        <a:p>
          <a:endParaRPr lang="ru-RU"/>
        </a:p>
      </dgm:t>
    </dgm:pt>
    <dgm:pt modelId="{CBE1B7BB-E0FD-46EA-8500-A92078834DA3}" type="sibTrans" cxnId="{F0751241-8BF2-4C59-9963-FC0217D63DBD}">
      <dgm:prSet/>
      <dgm:spPr/>
      <dgm:t>
        <a:bodyPr/>
        <a:lstStyle/>
        <a:p>
          <a:endParaRPr lang="ru-RU"/>
        </a:p>
      </dgm:t>
    </dgm:pt>
    <dgm:pt modelId="{2E69BB78-3F07-4D50-8DA3-21B8DB4C01BB}">
      <dgm:prSet custT="1"/>
      <dgm:spPr/>
      <dgm:t>
        <a:bodyPr anchor="ctr"/>
        <a:lstStyle/>
        <a:p>
          <a:pPr algn="l" rtl="0"/>
          <a:r>
            <a:rPr lang="ru-RU" sz="1800" dirty="0" smtClean="0"/>
            <a:t>«Городские проблемы складываются из совокупности частных жизненных дилемм, каждая из которых представляет фрагмент опыта сообщества, в котором происходит гражданская, публичная жизнь индивида. Эта жизнь находится в зависимости от финансовых, экономических и политических структур национального и наднационального уровня, совершенно неподконтрольных отдельным людям. Они воздействуют на жизнь индивидов, делая их невольными участниками функционирования представительских и корпоративных структур, управляемых безымянными — частными или государственными — организациями. Восстановление этих потерянных связей и есть, наверное, главная задача </a:t>
          </a:r>
          <a:r>
            <a:rPr lang="ru-RU" sz="1800" dirty="0" err="1" smtClean="0"/>
            <a:t>креативной</a:t>
          </a:r>
          <a:r>
            <a:rPr lang="ru-RU" sz="1800" dirty="0" smtClean="0"/>
            <a:t> деятельности</a:t>
          </a:r>
          <a:r>
            <a:rPr lang="ru-RU" sz="1800" smtClean="0"/>
            <a:t>» </a:t>
          </a:r>
          <a:r>
            <a:rPr lang="ru-RU" sz="1800" b="1" smtClean="0"/>
            <a:t>(Ч.Лэндри)</a:t>
          </a:r>
        </a:p>
      </dgm:t>
    </dgm:pt>
    <dgm:pt modelId="{F8556436-90DB-4C9B-BA02-AC16812E064C}" type="sibTrans" cxnId="{5B3C295E-9029-4DBE-B227-FC782602A3CD}">
      <dgm:prSet/>
      <dgm:spPr/>
      <dgm:t>
        <a:bodyPr/>
        <a:lstStyle/>
        <a:p>
          <a:endParaRPr lang="ru-RU"/>
        </a:p>
      </dgm:t>
    </dgm:pt>
    <dgm:pt modelId="{A2055647-8A0D-4B7F-83A3-FD3F9CB67B8C}" type="parTrans" cxnId="{5B3C295E-9029-4DBE-B227-FC782602A3CD}">
      <dgm:prSet/>
      <dgm:spPr/>
      <dgm:t>
        <a:bodyPr/>
        <a:lstStyle/>
        <a:p>
          <a:endParaRPr lang="ru-RU"/>
        </a:p>
      </dgm:t>
    </dgm:pt>
    <dgm:pt modelId="{BB0BC79B-9B2A-4C6A-B473-5AEE9B179FB3}">
      <dgm:prSet custT="1"/>
      <dgm:spPr/>
      <dgm:t>
        <a:bodyPr/>
        <a:lstStyle/>
        <a:p>
          <a:pPr algn="l"/>
          <a:r>
            <a:rPr lang="ru-RU" sz="1800" dirty="0" smtClean="0"/>
            <a:t>В </a:t>
          </a:r>
          <a:r>
            <a:rPr lang="ru-RU" sz="1800" dirty="0" err="1" smtClean="0"/>
            <a:t>креативном</a:t>
          </a:r>
          <a:r>
            <a:rPr lang="ru-RU" sz="1800" dirty="0" smtClean="0"/>
            <a:t> классе … большое значение имеют напряжённая работа, ответственные задачи и творческая стимуляция. Члены этого класса имеют склонность ставить перед собой определённые цели и добиваться их осуществления. Они стремятся двигаться вперёд, поскольку знают свое дело.</a:t>
          </a:r>
          <a:br>
            <a:rPr lang="ru-RU" sz="1800" dirty="0" smtClean="0"/>
          </a:br>
          <a:r>
            <a:rPr lang="ru-RU" sz="1800" dirty="0" smtClean="0"/>
            <a:t>Для представителей креативного класса «важны любые проявления разнообразия…  …члены этого класса безусловно предпочитают окружение и организации, в которых есть место для каждого и где каждый может преуспеть» </a:t>
          </a:r>
          <a:r>
            <a:rPr lang="ru-RU" sz="1800" b="1" dirty="0" smtClean="0"/>
            <a:t>(Р.Флорида</a:t>
          </a:r>
          <a:r>
            <a:rPr lang="ru-RU" sz="1800" dirty="0" smtClean="0"/>
            <a:t>)</a:t>
          </a:r>
        </a:p>
      </dgm:t>
    </dgm:pt>
    <dgm:pt modelId="{F9395674-FA3E-4F52-8557-4D98D011168E}" type="parTrans" cxnId="{2E550384-E70B-405D-819C-3911AA9BB0A1}">
      <dgm:prSet/>
      <dgm:spPr/>
      <dgm:t>
        <a:bodyPr/>
        <a:lstStyle/>
        <a:p>
          <a:endParaRPr lang="ru-RU"/>
        </a:p>
      </dgm:t>
    </dgm:pt>
    <dgm:pt modelId="{A5AAA70F-5251-4732-9A07-9688774B866D}" type="sibTrans" cxnId="{2E550384-E70B-405D-819C-3911AA9BB0A1}">
      <dgm:prSet/>
      <dgm:spPr/>
      <dgm:t>
        <a:bodyPr/>
        <a:lstStyle/>
        <a:p>
          <a:endParaRPr lang="ru-RU"/>
        </a:p>
      </dgm:t>
    </dgm:pt>
    <dgm:pt modelId="{A9D983E5-1FBA-4909-9D58-8EBBB799511A}">
      <dgm:prSet custT="1"/>
      <dgm:spPr/>
      <dgm:t>
        <a:bodyPr/>
        <a:lstStyle/>
        <a:p>
          <a:pPr algn="l"/>
          <a:endParaRPr lang="ru-RU" sz="1800" dirty="0" smtClean="0"/>
        </a:p>
      </dgm:t>
    </dgm:pt>
    <dgm:pt modelId="{D126BF4E-4B53-43D6-83CE-3D616EE2F1B7}" type="parTrans" cxnId="{A97E29DC-5FA6-4304-B758-E1A326678175}">
      <dgm:prSet/>
      <dgm:spPr/>
    </dgm:pt>
    <dgm:pt modelId="{5E9676AE-5A0B-4D5B-973E-63885E0B79D7}" type="sibTrans" cxnId="{A97E29DC-5FA6-4304-B758-E1A326678175}">
      <dgm:prSet/>
      <dgm:spPr/>
    </dgm:pt>
    <dgm:pt modelId="{877708BB-C45B-47FA-8305-D5317A0A159A}" type="pres">
      <dgm:prSet presAssocID="{E6EC66F9-5DA6-4A1F-A7AD-1047E19704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C215A-9B19-46E3-82A7-1AD8E55B4666}" type="pres">
      <dgm:prSet presAssocID="{42F3F663-2660-4B99-B7F3-40DA2C144817}" presName="parentText" presStyleLbl="node1" presStyleIdx="0" presStyleCnt="1" custScaleY="10906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F95D2-4F00-40F9-B143-24E61AEF760C}" type="pres">
      <dgm:prSet presAssocID="{42F3F663-2660-4B99-B7F3-40DA2C144817}" presName="childText" presStyleLbl="revTx" presStyleIdx="0" presStyleCnt="1" custScaleY="2881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C24BEEE-19AF-461F-94BE-30F47D3D7117}" type="presOf" srcId="{A9D983E5-1FBA-4909-9D58-8EBBB799511A}" destId="{170F95D2-4F00-40F9-B143-24E61AEF760C}" srcOrd="0" destOrd="1" presId="urn:microsoft.com/office/officeart/2005/8/layout/vList2"/>
    <dgm:cxn modelId="{46E2595C-49DF-42B4-B19C-33B86512710C}" type="presOf" srcId="{E6EC66F9-5DA6-4A1F-A7AD-1047E19704E0}" destId="{877708BB-C45B-47FA-8305-D5317A0A159A}" srcOrd="0" destOrd="0" presId="urn:microsoft.com/office/officeart/2005/8/layout/vList2"/>
    <dgm:cxn modelId="{2E550384-E70B-405D-819C-3911AA9BB0A1}" srcId="{42F3F663-2660-4B99-B7F3-40DA2C144817}" destId="{BB0BC79B-9B2A-4C6A-B473-5AEE9B179FB3}" srcOrd="2" destOrd="0" parTransId="{F9395674-FA3E-4F52-8557-4D98D011168E}" sibTransId="{A5AAA70F-5251-4732-9A07-9688774B866D}"/>
    <dgm:cxn modelId="{FB3AC538-4197-458A-BBE3-9DC536DE5C31}" type="presOf" srcId="{42F3F663-2660-4B99-B7F3-40DA2C144817}" destId="{671C215A-9B19-46E3-82A7-1AD8E55B4666}" srcOrd="0" destOrd="0" presId="urn:microsoft.com/office/officeart/2005/8/layout/vList2"/>
    <dgm:cxn modelId="{AF0D0985-20E4-4FC3-95F2-361D9C40393E}" type="presOf" srcId="{BB0BC79B-9B2A-4C6A-B473-5AEE9B179FB3}" destId="{170F95D2-4F00-40F9-B143-24E61AEF760C}" srcOrd="0" destOrd="2" presId="urn:microsoft.com/office/officeart/2005/8/layout/vList2"/>
    <dgm:cxn modelId="{5C206A1C-7DD1-4BB4-A025-DAAFBB841DEA}" type="presOf" srcId="{2E69BB78-3F07-4D50-8DA3-21B8DB4C01BB}" destId="{170F95D2-4F00-40F9-B143-24E61AEF760C}" srcOrd="0" destOrd="0" presId="urn:microsoft.com/office/officeart/2005/8/layout/vList2"/>
    <dgm:cxn modelId="{A97E29DC-5FA6-4304-B758-E1A326678175}" srcId="{42F3F663-2660-4B99-B7F3-40DA2C144817}" destId="{A9D983E5-1FBA-4909-9D58-8EBBB799511A}" srcOrd="1" destOrd="0" parTransId="{D126BF4E-4B53-43D6-83CE-3D616EE2F1B7}" sibTransId="{5E9676AE-5A0B-4D5B-973E-63885E0B79D7}"/>
    <dgm:cxn modelId="{F0751241-8BF2-4C59-9963-FC0217D63DBD}" srcId="{E6EC66F9-5DA6-4A1F-A7AD-1047E19704E0}" destId="{42F3F663-2660-4B99-B7F3-40DA2C144817}" srcOrd="0" destOrd="0" parTransId="{71F9D770-D6A6-4DA0-B3A4-7FD87A01AF4D}" sibTransId="{CBE1B7BB-E0FD-46EA-8500-A92078834DA3}"/>
    <dgm:cxn modelId="{5B3C295E-9029-4DBE-B227-FC782602A3CD}" srcId="{42F3F663-2660-4B99-B7F3-40DA2C144817}" destId="{2E69BB78-3F07-4D50-8DA3-21B8DB4C01BB}" srcOrd="0" destOrd="0" parTransId="{A2055647-8A0D-4B7F-83A3-FD3F9CB67B8C}" sibTransId="{F8556436-90DB-4C9B-BA02-AC16812E064C}"/>
    <dgm:cxn modelId="{4EA20139-D277-4FBE-9017-077D6452BD0D}" type="presParOf" srcId="{877708BB-C45B-47FA-8305-D5317A0A159A}" destId="{671C215A-9B19-46E3-82A7-1AD8E55B4666}" srcOrd="0" destOrd="0" presId="urn:microsoft.com/office/officeart/2005/8/layout/vList2"/>
    <dgm:cxn modelId="{9BA2D5FA-EC1C-4AA5-BC23-E658C92FFF84}" type="presParOf" srcId="{877708BB-C45B-47FA-8305-D5317A0A159A}" destId="{170F95D2-4F00-40F9-B143-24E61AEF760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EC66F9-5DA6-4A1F-A7AD-1047E19704E0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42F3F663-2660-4B99-B7F3-40DA2C144817}">
      <dgm:prSet custT="1"/>
      <dgm:spPr/>
      <dgm:t>
        <a:bodyPr/>
        <a:lstStyle/>
        <a:p>
          <a:pPr rtl="0"/>
          <a:r>
            <a:rPr lang="ru-RU" sz="2400" dirty="0" smtClean="0"/>
            <a:t>ВЕРИФИКАЦИЯ ПОНЯТИЙ: КРЕАТИВНОЕ ПРОСТРАНСТВО</a:t>
          </a:r>
          <a:endParaRPr lang="ru-RU" sz="2400" dirty="0"/>
        </a:p>
      </dgm:t>
    </dgm:pt>
    <dgm:pt modelId="{71F9D770-D6A6-4DA0-B3A4-7FD87A01AF4D}" type="parTrans" cxnId="{F0751241-8BF2-4C59-9963-FC0217D63DBD}">
      <dgm:prSet/>
      <dgm:spPr/>
      <dgm:t>
        <a:bodyPr/>
        <a:lstStyle/>
        <a:p>
          <a:endParaRPr lang="ru-RU"/>
        </a:p>
      </dgm:t>
    </dgm:pt>
    <dgm:pt modelId="{CBE1B7BB-E0FD-46EA-8500-A92078834DA3}" type="sibTrans" cxnId="{F0751241-8BF2-4C59-9963-FC0217D63DBD}">
      <dgm:prSet/>
      <dgm:spPr/>
      <dgm:t>
        <a:bodyPr/>
        <a:lstStyle/>
        <a:p>
          <a:endParaRPr lang="ru-RU"/>
        </a:p>
      </dgm:t>
    </dgm:pt>
    <dgm:pt modelId="{5A8A6F25-B4A5-4951-97A1-4C2497554FE2}">
      <dgm:prSet custT="1"/>
      <dgm:spPr/>
      <dgm:t>
        <a:bodyPr anchor="ctr"/>
        <a:lstStyle/>
        <a:p>
          <a:pPr algn="l"/>
          <a:r>
            <a:rPr lang="ru-RU" sz="1800" dirty="0" err="1" smtClean="0"/>
            <a:t>Креативность</a:t>
          </a:r>
          <a:r>
            <a:rPr lang="ru-RU" sz="1800" dirty="0" smtClean="0"/>
            <a:t> рассматривается как процесс выявления скрытых возможностей и творческого использования их потенциала.</a:t>
          </a:r>
        </a:p>
      </dgm:t>
    </dgm:pt>
    <dgm:pt modelId="{52896580-7B13-44E6-B515-B45FD0F426C5}" type="parTrans" cxnId="{1F0BD74D-149B-425C-A65D-7C27584DB1AE}">
      <dgm:prSet/>
      <dgm:spPr/>
      <dgm:t>
        <a:bodyPr/>
        <a:lstStyle/>
        <a:p>
          <a:endParaRPr lang="ru-RU"/>
        </a:p>
      </dgm:t>
    </dgm:pt>
    <dgm:pt modelId="{83DB91C0-83F4-4F64-AD0E-44D198A0E14D}" type="sibTrans" cxnId="{1F0BD74D-149B-425C-A65D-7C27584DB1AE}">
      <dgm:prSet/>
      <dgm:spPr/>
      <dgm:t>
        <a:bodyPr/>
        <a:lstStyle/>
        <a:p>
          <a:endParaRPr lang="ru-RU"/>
        </a:p>
      </dgm:t>
    </dgm:pt>
    <dgm:pt modelId="{C4A11A65-4F37-4C4D-9DE5-8A87C4A3780B}">
      <dgm:prSet custT="1"/>
      <dgm:spPr/>
      <dgm:t>
        <a:bodyPr anchor="ctr"/>
        <a:lstStyle/>
        <a:p>
          <a:pPr algn="l"/>
          <a:r>
            <a:rPr lang="ru-RU" sz="1800" dirty="0" smtClean="0"/>
            <a:t>Идея выявления скрытых возможностей тесно связана с привязкой творческого действия к конкретному месту и времени, к конкретной ситуации</a:t>
          </a:r>
        </a:p>
      </dgm:t>
    </dgm:pt>
    <dgm:pt modelId="{118CBFF2-2AC9-4D2E-99CC-648F8BE098EF}" type="parTrans" cxnId="{551E3AAC-5B67-4D68-AE2F-96734CBB8BF0}">
      <dgm:prSet/>
      <dgm:spPr/>
      <dgm:t>
        <a:bodyPr/>
        <a:lstStyle/>
        <a:p>
          <a:endParaRPr lang="ru-RU"/>
        </a:p>
      </dgm:t>
    </dgm:pt>
    <dgm:pt modelId="{75D2911B-9290-49DC-8D24-26B1F5C3AEA0}" type="sibTrans" cxnId="{551E3AAC-5B67-4D68-AE2F-96734CBB8BF0}">
      <dgm:prSet/>
      <dgm:spPr/>
      <dgm:t>
        <a:bodyPr/>
        <a:lstStyle/>
        <a:p>
          <a:endParaRPr lang="ru-RU"/>
        </a:p>
      </dgm:t>
    </dgm:pt>
    <dgm:pt modelId="{7240BC17-5BB7-4E3F-8983-D297A45609BB}">
      <dgm:prSet custT="1"/>
      <dgm:spPr/>
      <dgm:t>
        <a:bodyPr anchor="ctr"/>
        <a:lstStyle/>
        <a:p>
          <a:pPr algn="l"/>
          <a:r>
            <a:rPr lang="ru-RU" sz="1800" b="1" dirty="0" smtClean="0"/>
            <a:t>Решение проблемы извне не может быть </a:t>
          </a:r>
          <a:r>
            <a:rPr lang="ru-RU" sz="1800" b="1" dirty="0" err="1" smtClean="0"/>
            <a:t>креативным</a:t>
          </a:r>
          <a:r>
            <a:rPr lang="ru-RU" sz="1800" dirty="0" smtClean="0"/>
            <a:t>. </a:t>
          </a:r>
        </a:p>
      </dgm:t>
    </dgm:pt>
    <dgm:pt modelId="{2FF41142-024C-44CB-BA48-895F5F9D24E0}" type="parTrans" cxnId="{93800B55-5BE4-4E13-9881-007827805A7E}">
      <dgm:prSet/>
      <dgm:spPr/>
      <dgm:t>
        <a:bodyPr/>
        <a:lstStyle/>
        <a:p>
          <a:endParaRPr lang="ru-RU"/>
        </a:p>
      </dgm:t>
    </dgm:pt>
    <dgm:pt modelId="{6334A92E-5ED7-4A21-B02A-51EA68AE6BB5}" type="sibTrans" cxnId="{93800B55-5BE4-4E13-9881-007827805A7E}">
      <dgm:prSet/>
      <dgm:spPr/>
      <dgm:t>
        <a:bodyPr/>
        <a:lstStyle/>
        <a:p>
          <a:endParaRPr lang="ru-RU"/>
        </a:p>
      </dgm:t>
    </dgm:pt>
    <dgm:pt modelId="{2E69BB78-3F07-4D50-8DA3-21B8DB4C01BB}">
      <dgm:prSet custT="1"/>
      <dgm:spPr/>
      <dgm:t>
        <a:bodyPr anchor="ctr"/>
        <a:lstStyle/>
        <a:p>
          <a:pPr algn="l" rtl="0"/>
          <a:r>
            <a:rPr lang="ru-RU" sz="1800" dirty="0" smtClean="0"/>
            <a:t>«Когда власти лишь реагируют на уже возникшие проблемы, они, в сущности, идут на поводу у этих проблем и вынуждены решать их методами, которые подсказывают сами эти проблемы. В результате они продвигаются от кризиса к кризису и занимаются вчерашними проблемами, а не завтрашними </a:t>
          </a:r>
          <a:r>
            <a:rPr lang="ru-RU" sz="1800" smtClean="0"/>
            <a:t>возможностями»                                                                      (Чарльз Лэндри «Креативный город»)</a:t>
          </a:r>
          <a:endParaRPr lang="ru-RU" sz="1800" dirty="0"/>
        </a:p>
      </dgm:t>
    </dgm:pt>
    <dgm:pt modelId="{A2055647-8A0D-4B7F-83A3-FD3F9CB67B8C}" type="parTrans" cxnId="{5B3C295E-9029-4DBE-B227-FC782602A3CD}">
      <dgm:prSet/>
      <dgm:spPr/>
      <dgm:t>
        <a:bodyPr/>
        <a:lstStyle/>
        <a:p>
          <a:endParaRPr lang="ru-RU"/>
        </a:p>
      </dgm:t>
    </dgm:pt>
    <dgm:pt modelId="{F8556436-90DB-4C9B-BA02-AC16812E064C}" type="sibTrans" cxnId="{5B3C295E-9029-4DBE-B227-FC782602A3CD}">
      <dgm:prSet/>
      <dgm:spPr/>
      <dgm:t>
        <a:bodyPr/>
        <a:lstStyle/>
        <a:p>
          <a:endParaRPr lang="ru-RU"/>
        </a:p>
      </dgm:t>
    </dgm:pt>
    <dgm:pt modelId="{413B0E8A-DEFD-44E9-A578-EFECC03AB0DD}">
      <dgm:prSet custT="1"/>
      <dgm:spPr/>
      <dgm:t>
        <a:bodyPr anchor="ctr"/>
        <a:lstStyle/>
        <a:p>
          <a:pPr algn="l"/>
          <a:r>
            <a:rPr lang="ru-RU" sz="1800" b="1" dirty="0" smtClean="0"/>
            <a:t>В решении проблемы должны быть задействованы те, чьи проблемы решаются:  Для этого нужно суметь увидеть в сообществе, проблемы которого решаются, ресурс, а не головную боль:</a:t>
          </a:r>
          <a:endParaRPr lang="ru-RU" sz="1800" dirty="0" smtClean="0"/>
        </a:p>
      </dgm:t>
    </dgm:pt>
    <dgm:pt modelId="{734DDD3C-77AD-4833-86B1-45D73AAD2AB7}" type="parTrans" cxnId="{7D412D45-A5A2-43DC-917A-082262A65065}">
      <dgm:prSet/>
      <dgm:spPr/>
    </dgm:pt>
    <dgm:pt modelId="{3727D88E-6EE4-4907-8DD9-28C64D9473A4}" type="sibTrans" cxnId="{7D412D45-A5A2-43DC-917A-082262A65065}">
      <dgm:prSet/>
      <dgm:spPr/>
    </dgm:pt>
    <dgm:pt modelId="{D6F3E158-E836-4E21-B0C8-FDD0B1F83706}">
      <dgm:prSet custT="1"/>
      <dgm:spPr/>
      <dgm:t>
        <a:bodyPr anchor="ctr"/>
        <a:lstStyle/>
        <a:p>
          <a:pPr algn="l"/>
          <a:r>
            <a:rPr lang="ru-RU" sz="1800" b="1" dirty="0" smtClean="0"/>
            <a:t>«Необходимо каким-то образом привлекать к решению проблем тех, кого они непосредственно касаются. Решение проблем внешними средствами ведет к формированию нестабильных решений… Только работа изнутри сообщества, включающая обучение и механизмы взаимопомощи, может принести устойчивые результаты» </a:t>
          </a:r>
          <a:r>
            <a:rPr lang="ru-RU" sz="1800" dirty="0" smtClean="0"/>
            <a:t>(</a:t>
          </a:r>
          <a:r>
            <a:rPr lang="ru-RU" sz="1800" dirty="0" err="1" smtClean="0"/>
            <a:t>Ч.Лэндри</a:t>
          </a:r>
          <a:r>
            <a:rPr lang="ru-RU" sz="1800" dirty="0" smtClean="0"/>
            <a:t>)</a:t>
          </a:r>
        </a:p>
      </dgm:t>
    </dgm:pt>
    <dgm:pt modelId="{B8F049FD-0FD8-45A0-A529-C16A6E938506}" type="parTrans" cxnId="{1E8DF662-2C33-4F4A-88B3-05A8FD1298CC}">
      <dgm:prSet/>
      <dgm:spPr/>
    </dgm:pt>
    <dgm:pt modelId="{BB22ED63-C803-4055-BA92-A4CD98B3D96E}" type="sibTrans" cxnId="{1E8DF662-2C33-4F4A-88B3-05A8FD1298CC}">
      <dgm:prSet/>
      <dgm:spPr/>
    </dgm:pt>
    <dgm:pt modelId="{877708BB-C45B-47FA-8305-D5317A0A159A}" type="pres">
      <dgm:prSet presAssocID="{E6EC66F9-5DA6-4A1F-A7AD-1047E19704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1C215A-9B19-46E3-82A7-1AD8E55B4666}" type="pres">
      <dgm:prSet presAssocID="{42F3F663-2660-4B99-B7F3-40DA2C144817}" presName="parentText" presStyleLbl="node1" presStyleIdx="0" presStyleCnt="1" custScaleY="1901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F95D2-4F00-40F9-B143-24E61AEF760C}" type="pres">
      <dgm:prSet presAssocID="{42F3F663-2660-4B99-B7F3-40DA2C144817}" presName="childText" presStyleLbl="revTx" presStyleIdx="0" presStyleCnt="1" custScaleY="1382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D412D45-A5A2-43DC-917A-082262A65065}" srcId="{42F3F663-2660-4B99-B7F3-40DA2C144817}" destId="{413B0E8A-DEFD-44E9-A578-EFECC03AB0DD}" srcOrd="2" destOrd="0" parTransId="{734DDD3C-77AD-4833-86B1-45D73AAD2AB7}" sibTransId="{3727D88E-6EE4-4907-8DD9-28C64D9473A4}"/>
    <dgm:cxn modelId="{1F0BD74D-149B-425C-A65D-7C27584DB1AE}" srcId="{2E69BB78-3F07-4D50-8DA3-21B8DB4C01BB}" destId="{5A8A6F25-B4A5-4951-97A1-4C2497554FE2}" srcOrd="0" destOrd="0" parTransId="{52896580-7B13-44E6-B515-B45FD0F426C5}" sibTransId="{83DB91C0-83F4-4F64-AD0E-44D198A0E14D}"/>
    <dgm:cxn modelId="{596CF88B-0234-4DCC-B0EA-CC0C54A01814}" type="presOf" srcId="{42F3F663-2660-4B99-B7F3-40DA2C144817}" destId="{671C215A-9B19-46E3-82A7-1AD8E55B4666}" srcOrd="0" destOrd="0" presId="urn:microsoft.com/office/officeart/2005/8/layout/vList2"/>
    <dgm:cxn modelId="{CA396033-F88F-4085-AC73-5A61AED8F13B}" type="presOf" srcId="{5A8A6F25-B4A5-4951-97A1-4C2497554FE2}" destId="{170F95D2-4F00-40F9-B143-24E61AEF760C}" srcOrd="0" destOrd="1" presId="urn:microsoft.com/office/officeart/2005/8/layout/vList2"/>
    <dgm:cxn modelId="{7049F54C-0282-49B0-979D-DB317ECD69B6}" type="presOf" srcId="{D6F3E158-E836-4E21-B0C8-FDD0B1F83706}" destId="{170F95D2-4F00-40F9-B143-24E61AEF760C}" srcOrd="0" destOrd="5" presId="urn:microsoft.com/office/officeart/2005/8/layout/vList2"/>
    <dgm:cxn modelId="{3A96A712-4307-4E92-A109-934BCF829C20}" type="presOf" srcId="{2E69BB78-3F07-4D50-8DA3-21B8DB4C01BB}" destId="{170F95D2-4F00-40F9-B143-24E61AEF760C}" srcOrd="0" destOrd="0" presId="urn:microsoft.com/office/officeart/2005/8/layout/vList2"/>
    <dgm:cxn modelId="{347E98D3-3C1F-4B26-AF71-F663FE32B744}" type="presOf" srcId="{7240BC17-5BB7-4E3F-8983-D297A45609BB}" destId="{170F95D2-4F00-40F9-B143-24E61AEF760C}" srcOrd="0" destOrd="3" presId="urn:microsoft.com/office/officeart/2005/8/layout/vList2"/>
    <dgm:cxn modelId="{551E3AAC-5B67-4D68-AE2F-96734CBB8BF0}" srcId="{2E69BB78-3F07-4D50-8DA3-21B8DB4C01BB}" destId="{C4A11A65-4F37-4C4D-9DE5-8A87C4A3780B}" srcOrd="1" destOrd="0" parTransId="{118CBFF2-2AC9-4D2E-99CC-648F8BE098EF}" sibTransId="{75D2911B-9290-49DC-8D24-26B1F5C3AEA0}"/>
    <dgm:cxn modelId="{F0751241-8BF2-4C59-9963-FC0217D63DBD}" srcId="{E6EC66F9-5DA6-4A1F-A7AD-1047E19704E0}" destId="{42F3F663-2660-4B99-B7F3-40DA2C144817}" srcOrd="0" destOrd="0" parTransId="{71F9D770-D6A6-4DA0-B3A4-7FD87A01AF4D}" sibTransId="{CBE1B7BB-E0FD-46EA-8500-A92078834DA3}"/>
    <dgm:cxn modelId="{5B3C295E-9029-4DBE-B227-FC782602A3CD}" srcId="{42F3F663-2660-4B99-B7F3-40DA2C144817}" destId="{2E69BB78-3F07-4D50-8DA3-21B8DB4C01BB}" srcOrd="0" destOrd="0" parTransId="{A2055647-8A0D-4B7F-83A3-FD3F9CB67B8C}" sibTransId="{F8556436-90DB-4C9B-BA02-AC16812E064C}"/>
    <dgm:cxn modelId="{1E8DF662-2C33-4F4A-88B3-05A8FD1298CC}" srcId="{42F3F663-2660-4B99-B7F3-40DA2C144817}" destId="{D6F3E158-E836-4E21-B0C8-FDD0B1F83706}" srcOrd="3" destOrd="0" parTransId="{B8F049FD-0FD8-45A0-A529-C16A6E938506}" sibTransId="{BB22ED63-C803-4055-BA92-A4CD98B3D96E}"/>
    <dgm:cxn modelId="{93800B55-5BE4-4E13-9881-007827805A7E}" srcId="{42F3F663-2660-4B99-B7F3-40DA2C144817}" destId="{7240BC17-5BB7-4E3F-8983-D297A45609BB}" srcOrd="1" destOrd="0" parTransId="{2FF41142-024C-44CB-BA48-895F5F9D24E0}" sibTransId="{6334A92E-5ED7-4A21-B02A-51EA68AE6BB5}"/>
    <dgm:cxn modelId="{C7235CDA-9AEE-44F6-820E-BAA7FEEC61C9}" type="presOf" srcId="{C4A11A65-4F37-4C4D-9DE5-8A87C4A3780B}" destId="{170F95D2-4F00-40F9-B143-24E61AEF760C}" srcOrd="0" destOrd="2" presId="urn:microsoft.com/office/officeart/2005/8/layout/vList2"/>
    <dgm:cxn modelId="{0BDF7A6D-CB75-4466-9F76-1949EDF8C3F8}" type="presOf" srcId="{E6EC66F9-5DA6-4A1F-A7AD-1047E19704E0}" destId="{877708BB-C45B-47FA-8305-D5317A0A159A}" srcOrd="0" destOrd="0" presId="urn:microsoft.com/office/officeart/2005/8/layout/vList2"/>
    <dgm:cxn modelId="{7CCF79AE-7E4A-4665-81F8-9D3790A10614}" type="presOf" srcId="{413B0E8A-DEFD-44E9-A578-EFECC03AB0DD}" destId="{170F95D2-4F00-40F9-B143-24E61AEF760C}" srcOrd="0" destOrd="4" presId="urn:microsoft.com/office/officeart/2005/8/layout/vList2"/>
    <dgm:cxn modelId="{FBDD7D47-B900-4961-A895-3FD0988266AE}" type="presParOf" srcId="{877708BB-C45B-47FA-8305-D5317A0A159A}" destId="{671C215A-9B19-46E3-82A7-1AD8E55B4666}" srcOrd="0" destOrd="0" presId="urn:microsoft.com/office/officeart/2005/8/layout/vList2"/>
    <dgm:cxn modelId="{964C347A-5EB0-4990-898E-3B67548AFF7B}" type="presParOf" srcId="{877708BB-C45B-47FA-8305-D5317A0A159A}" destId="{170F95D2-4F00-40F9-B143-24E61AEF760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2776F3-D506-4138-8C0E-5C13CA5A43EF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D6B95764-7C00-4E4C-92A4-93075D91CE3D}">
      <dgm:prSet/>
      <dgm:spPr/>
      <dgm:t>
        <a:bodyPr vert="wordArtVert"/>
        <a:lstStyle/>
        <a:p>
          <a:pPr algn="ctr" rtl="0"/>
          <a:r>
            <a:rPr lang="ru-RU" b="1" spc="-300" dirty="0" smtClean="0"/>
            <a:t>ГРАЖДАНСКОЕ ОБЩЕСТВО</a:t>
          </a:r>
          <a:endParaRPr lang="ru-RU" b="1" spc="-300" dirty="0"/>
        </a:p>
      </dgm:t>
    </dgm:pt>
    <dgm:pt modelId="{ABC16FFB-AA76-4C80-9E34-E247ADADED0D}" type="parTrans" cxnId="{41300299-D8BE-4FE4-897A-C056200D47B4}">
      <dgm:prSet/>
      <dgm:spPr/>
      <dgm:t>
        <a:bodyPr/>
        <a:lstStyle/>
        <a:p>
          <a:endParaRPr lang="ru-RU"/>
        </a:p>
      </dgm:t>
    </dgm:pt>
    <dgm:pt modelId="{874B0D31-A1E2-48E0-B267-E1871EFF3C86}" type="sibTrans" cxnId="{41300299-D8BE-4FE4-897A-C056200D47B4}">
      <dgm:prSet/>
      <dgm:spPr/>
      <dgm:t>
        <a:bodyPr/>
        <a:lstStyle/>
        <a:p>
          <a:endParaRPr lang="ru-RU"/>
        </a:p>
      </dgm:t>
    </dgm:pt>
    <dgm:pt modelId="{2F232539-2F8D-4DF0-B347-5523E05FAE72}" type="pres">
      <dgm:prSet presAssocID="{182776F3-D506-4138-8C0E-5C13CA5A43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BF1961-6498-40D3-B16E-FA489EEF53A0}" type="pres">
      <dgm:prSet presAssocID="{D6B95764-7C00-4E4C-92A4-93075D91CE3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300299-D8BE-4FE4-897A-C056200D47B4}" srcId="{182776F3-D506-4138-8C0E-5C13CA5A43EF}" destId="{D6B95764-7C00-4E4C-92A4-93075D91CE3D}" srcOrd="0" destOrd="0" parTransId="{ABC16FFB-AA76-4C80-9E34-E247ADADED0D}" sibTransId="{874B0D31-A1E2-48E0-B267-E1871EFF3C86}"/>
    <dgm:cxn modelId="{86BAAE60-BC06-4850-B286-4994CA260283}" type="presOf" srcId="{D6B95764-7C00-4E4C-92A4-93075D91CE3D}" destId="{02BF1961-6498-40D3-B16E-FA489EEF53A0}" srcOrd="0" destOrd="0" presId="urn:microsoft.com/office/officeart/2005/8/layout/vList2"/>
    <dgm:cxn modelId="{F3635DCE-FF7E-4CF7-AC3C-300DB4C98972}" type="presOf" srcId="{182776F3-D506-4138-8C0E-5C13CA5A43EF}" destId="{2F232539-2F8D-4DF0-B347-5523E05FAE72}" srcOrd="0" destOrd="0" presId="urn:microsoft.com/office/officeart/2005/8/layout/vList2"/>
    <dgm:cxn modelId="{EA571832-E3A6-4360-A12D-D1A5F57C0ABE}" type="presParOf" srcId="{2F232539-2F8D-4DF0-B347-5523E05FAE72}" destId="{02BF1961-6498-40D3-B16E-FA489EEF53A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EE61368-88F2-4902-8A43-7F74BF11DECD}" type="doc">
      <dgm:prSet loTypeId="urn:microsoft.com/office/officeart/2005/8/layout/vList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8AE6C55D-B182-4BD6-BD82-E608CD607D07}">
      <dgm:prSet custT="1"/>
      <dgm:spPr/>
      <dgm:t>
        <a:bodyPr vert="wordArtVert"/>
        <a:lstStyle/>
        <a:p>
          <a:pPr algn="ctr" rtl="0">
            <a:lnSpc>
              <a:spcPct val="100000"/>
            </a:lnSpc>
          </a:pPr>
          <a:r>
            <a:rPr lang="ru-RU" sz="3200" b="1" spc="-150" dirty="0" smtClean="0"/>
            <a:t>ВЛАСТЬ</a:t>
          </a:r>
          <a:endParaRPr lang="ru-RU" sz="3200" b="1" spc="-150" dirty="0"/>
        </a:p>
      </dgm:t>
    </dgm:pt>
    <dgm:pt modelId="{959B6AD5-AC3A-4C13-A435-FC55C876451C}" type="parTrans" cxnId="{DD35BDBB-96E1-4119-9F85-FC175C8BAA44}">
      <dgm:prSet/>
      <dgm:spPr/>
      <dgm:t>
        <a:bodyPr/>
        <a:lstStyle/>
        <a:p>
          <a:endParaRPr lang="ru-RU"/>
        </a:p>
      </dgm:t>
    </dgm:pt>
    <dgm:pt modelId="{49D7DBCF-9AC7-421D-B87C-8FBA52366887}" type="sibTrans" cxnId="{DD35BDBB-96E1-4119-9F85-FC175C8BAA44}">
      <dgm:prSet/>
      <dgm:spPr/>
      <dgm:t>
        <a:bodyPr/>
        <a:lstStyle/>
        <a:p>
          <a:endParaRPr lang="ru-RU"/>
        </a:p>
      </dgm:t>
    </dgm:pt>
    <dgm:pt modelId="{92112C0D-9DC3-44A1-AA87-609AA4A18802}" type="pres">
      <dgm:prSet presAssocID="{5EE61368-88F2-4902-8A43-7F74BF11DE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73477B-A653-4623-A9E9-E2D624CD3B8C}" type="pres">
      <dgm:prSet presAssocID="{8AE6C55D-B182-4BD6-BD82-E608CD607D07}" presName="parentText" presStyleLbl="node1" presStyleIdx="0" presStyleCnt="1" custLinFactX="-306667" custLinFactNeighborX="-400000" custLinFactNeighborY="169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ACA487-ACB1-44AA-AE77-6A7F9A6CC1FB}" type="presOf" srcId="{8AE6C55D-B182-4BD6-BD82-E608CD607D07}" destId="{8273477B-A653-4623-A9E9-E2D624CD3B8C}" srcOrd="0" destOrd="0" presId="urn:microsoft.com/office/officeart/2005/8/layout/vList2"/>
    <dgm:cxn modelId="{DD35BDBB-96E1-4119-9F85-FC175C8BAA44}" srcId="{5EE61368-88F2-4902-8A43-7F74BF11DECD}" destId="{8AE6C55D-B182-4BD6-BD82-E608CD607D07}" srcOrd="0" destOrd="0" parTransId="{959B6AD5-AC3A-4C13-A435-FC55C876451C}" sibTransId="{49D7DBCF-9AC7-421D-B87C-8FBA52366887}"/>
    <dgm:cxn modelId="{A4E52996-8CA1-4C2E-836D-7E79801FFEAC}" type="presOf" srcId="{5EE61368-88F2-4902-8A43-7F74BF11DECD}" destId="{92112C0D-9DC3-44A1-AA87-609AA4A18802}" srcOrd="0" destOrd="0" presId="urn:microsoft.com/office/officeart/2005/8/layout/vList2"/>
    <dgm:cxn modelId="{C8972208-7CB8-4248-B553-DFC2E27C1A1F}" type="presParOf" srcId="{92112C0D-9DC3-44A1-AA87-609AA4A18802}" destId="{8273477B-A653-4623-A9E9-E2D624CD3B8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412C42-84F1-46C3-9F8B-0EF9BB1B8845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3E53057B-EC0B-4E8B-8A3D-E8EDABC69473}">
      <dgm:prSet custT="1"/>
      <dgm:spPr/>
      <dgm:t>
        <a:bodyPr/>
        <a:lstStyle/>
        <a:p>
          <a:pPr rtl="0"/>
          <a:r>
            <a:rPr lang="ru-RU" sz="1800" b="1" dirty="0" smtClean="0"/>
            <a:t>НОРМАТИВНОЕ ОФОРМЛЕНИЕ ПРИНЦИПОВ ОТКРЫТОГО ГОСУДАРСТВЕННОГО УПРАВЛЕНИЯ</a:t>
          </a:r>
          <a:endParaRPr lang="ru-RU" sz="1800" b="1" dirty="0"/>
        </a:p>
      </dgm:t>
    </dgm:pt>
    <dgm:pt modelId="{3C27B7E6-AE95-42B0-9099-E024B88704D7}" type="parTrans" cxnId="{64CE299A-180E-49C1-896C-3CB2EA97EE10}">
      <dgm:prSet/>
      <dgm:spPr/>
      <dgm:t>
        <a:bodyPr/>
        <a:lstStyle/>
        <a:p>
          <a:endParaRPr lang="ru-RU"/>
        </a:p>
      </dgm:t>
    </dgm:pt>
    <dgm:pt modelId="{CC10665E-6683-4300-9314-DEDBFF70862F}" type="sibTrans" cxnId="{64CE299A-180E-49C1-896C-3CB2EA97EE10}">
      <dgm:prSet/>
      <dgm:spPr/>
      <dgm:t>
        <a:bodyPr/>
        <a:lstStyle/>
        <a:p>
          <a:endParaRPr lang="ru-RU"/>
        </a:p>
      </dgm:t>
    </dgm:pt>
    <dgm:pt modelId="{35EAE484-B3F4-477E-A739-0EF3828C42B8}">
      <dgm:prSet custT="1"/>
      <dgm:spPr/>
      <dgm:t>
        <a:bodyPr anchor="ctr"/>
        <a:lstStyle/>
        <a:p>
          <a:pPr rtl="0"/>
          <a:r>
            <a:rPr lang="ru-RU" sz="2000" b="1" dirty="0" smtClean="0"/>
            <a:t>Указ  Президента Российской Федерации  от 7 мая 2012 года № 601 «Об основных направлениях совершенствования системы государственного управления»</a:t>
          </a:r>
          <a:endParaRPr lang="ru-RU" sz="2000" b="1" dirty="0"/>
        </a:p>
      </dgm:t>
    </dgm:pt>
    <dgm:pt modelId="{E124044C-E860-4859-B473-4EC7FAB4F493}" type="parTrans" cxnId="{27973651-B4BC-46E2-8397-82C6C6380054}">
      <dgm:prSet/>
      <dgm:spPr/>
      <dgm:t>
        <a:bodyPr/>
        <a:lstStyle/>
        <a:p>
          <a:endParaRPr lang="ru-RU"/>
        </a:p>
      </dgm:t>
    </dgm:pt>
    <dgm:pt modelId="{92A4A988-222E-4357-B943-DF45F7A57866}" type="sibTrans" cxnId="{27973651-B4BC-46E2-8397-82C6C6380054}">
      <dgm:prSet/>
      <dgm:spPr/>
      <dgm:t>
        <a:bodyPr/>
        <a:lstStyle/>
        <a:p>
          <a:endParaRPr lang="ru-RU"/>
        </a:p>
      </dgm:t>
    </dgm:pt>
    <dgm:pt modelId="{152397EA-E9CF-4AD5-935E-C0272215A4EC}">
      <dgm:prSet custT="1"/>
      <dgm:spPr/>
      <dgm:t>
        <a:bodyPr anchor="ctr"/>
        <a:lstStyle/>
        <a:p>
          <a:pPr rtl="0"/>
          <a:r>
            <a:rPr lang="ru-RU" sz="2000" b="1" dirty="0" smtClean="0"/>
            <a:t>Итоговый доклад Президенту РФ Рабочей группы по подготовке предложений по формированию в РФ системы «Открытое правительство».</a:t>
          </a:r>
          <a:endParaRPr lang="ru-RU" sz="2000" b="1" dirty="0"/>
        </a:p>
      </dgm:t>
    </dgm:pt>
    <dgm:pt modelId="{9B5447AF-C8AC-4C4E-9675-46BF26255A8E}" type="parTrans" cxnId="{C6F95E87-111B-41FF-B6AE-5C31BEE7C198}">
      <dgm:prSet/>
      <dgm:spPr/>
      <dgm:t>
        <a:bodyPr/>
        <a:lstStyle/>
        <a:p>
          <a:endParaRPr lang="ru-RU"/>
        </a:p>
      </dgm:t>
    </dgm:pt>
    <dgm:pt modelId="{20C789B9-58FB-4200-A4CF-72DF6E1E3FD8}" type="sibTrans" cxnId="{C6F95E87-111B-41FF-B6AE-5C31BEE7C198}">
      <dgm:prSet/>
      <dgm:spPr/>
      <dgm:t>
        <a:bodyPr/>
        <a:lstStyle/>
        <a:p>
          <a:endParaRPr lang="ru-RU"/>
        </a:p>
      </dgm:t>
    </dgm:pt>
    <dgm:pt modelId="{0E598513-7FC0-4806-926F-7BA2BDAD6B0E}">
      <dgm:prSet custT="1"/>
      <dgm:spPr/>
      <dgm:t>
        <a:bodyPr/>
        <a:lstStyle/>
        <a:p>
          <a:pPr rtl="0"/>
          <a:r>
            <a:rPr lang="ru-RU" sz="1800" b="1" dirty="0" smtClean="0"/>
            <a:t>СТАНДАРТ ОТКРЫТОСТИ</a:t>
          </a:r>
          <a:endParaRPr lang="ru-RU" sz="1800" b="1" dirty="0"/>
        </a:p>
      </dgm:t>
    </dgm:pt>
    <dgm:pt modelId="{A124BF20-84C3-4DF3-A4AA-42B706F44BA0}" type="parTrans" cxnId="{BB22B8EC-D2FE-4225-AA11-70CA064C998B}">
      <dgm:prSet/>
      <dgm:spPr/>
      <dgm:t>
        <a:bodyPr/>
        <a:lstStyle/>
        <a:p>
          <a:endParaRPr lang="ru-RU"/>
        </a:p>
      </dgm:t>
    </dgm:pt>
    <dgm:pt modelId="{74642B7B-BD0F-4283-A23B-4EDD49EE815E}" type="sibTrans" cxnId="{BB22B8EC-D2FE-4225-AA11-70CA064C998B}">
      <dgm:prSet/>
      <dgm:spPr/>
      <dgm:t>
        <a:bodyPr/>
        <a:lstStyle/>
        <a:p>
          <a:endParaRPr lang="ru-RU"/>
        </a:p>
      </dgm:t>
    </dgm:pt>
    <dgm:pt modelId="{385F2A1C-57C1-4BB9-85A3-372BAD5C3792}">
      <dgm:prSet custT="1"/>
      <dgm:spPr/>
      <dgm:t>
        <a:bodyPr anchor="ctr"/>
        <a:lstStyle/>
        <a:p>
          <a:pPr rtl="0"/>
          <a:r>
            <a:rPr lang="ru-RU" sz="2000" b="1" dirty="0" smtClean="0"/>
            <a:t>КОНЦЕПЦИЯ ОТКРЫТОСТИ ФЕДЕРАЛЬНЫХ ОРГАНОВ ИСПОЛНИТЕЛЬНОЙ ВЛАСТИ, УТВЕРЖДЕНА  РАСПОРЯЖЕНИЕМ ПРАВИТЕЛЬСТВА РФ ОТ 30 ЯНВАРЯ 2014 ГОДА № 93-Р</a:t>
          </a:r>
          <a:endParaRPr lang="ru-RU" sz="2000" b="1" dirty="0"/>
        </a:p>
      </dgm:t>
    </dgm:pt>
    <dgm:pt modelId="{C7B6073A-E956-49E3-BBE8-569C16814D98}" type="parTrans" cxnId="{96DBC426-E3E8-433F-8177-E40A04345D8E}">
      <dgm:prSet/>
      <dgm:spPr/>
      <dgm:t>
        <a:bodyPr/>
        <a:lstStyle/>
        <a:p>
          <a:endParaRPr lang="ru-RU"/>
        </a:p>
      </dgm:t>
    </dgm:pt>
    <dgm:pt modelId="{E268C5E7-6976-42FC-B155-A93775D6A629}" type="sibTrans" cxnId="{96DBC426-E3E8-433F-8177-E40A04345D8E}">
      <dgm:prSet/>
      <dgm:spPr/>
      <dgm:t>
        <a:bodyPr/>
        <a:lstStyle/>
        <a:p>
          <a:endParaRPr lang="ru-RU"/>
        </a:p>
      </dgm:t>
    </dgm:pt>
    <dgm:pt modelId="{010B0368-76A2-4A7F-AC4E-15BDAEC11FF7}">
      <dgm:prSet custT="1"/>
      <dgm:spPr/>
      <dgm:t>
        <a:bodyPr anchor="ctr"/>
        <a:lstStyle/>
        <a:p>
          <a:pPr rtl="0"/>
          <a:r>
            <a:rPr lang="ru-RU" sz="2000" b="1" dirty="0" smtClean="0"/>
            <a:t>Принцип  информационной открытости, понятности</a:t>
          </a:r>
          <a:endParaRPr lang="ru-RU" sz="2000" b="1" dirty="0"/>
        </a:p>
      </dgm:t>
    </dgm:pt>
    <dgm:pt modelId="{0F4B6C16-224F-4810-AE2F-7F17530FB885}" type="parTrans" cxnId="{7D6A28D1-FBEB-4ADF-83FF-8A7F040BABC9}">
      <dgm:prSet/>
      <dgm:spPr/>
      <dgm:t>
        <a:bodyPr/>
        <a:lstStyle/>
        <a:p>
          <a:endParaRPr lang="ru-RU"/>
        </a:p>
      </dgm:t>
    </dgm:pt>
    <dgm:pt modelId="{EE0384A7-06AF-4F22-9FC9-171E296047B2}" type="sibTrans" cxnId="{7D6A28D1-FBEB-4ADF-83FF-8A7F040BABC9}">
      <dgm:prSet/>
      <dgm:spPr/>
      <dgm:t>
        <a:bodyPr/>
        <a:lstStyle/>
        <a:p>
          <a:endParaRPr lang="ru-RU"/>
        </a:p>
      </dgm:t>
    </dgm:pt>
    <dgm:pt modelId="{EECF9551-5BB6-4CA8-A916-ABD390C4D6B5}">
      <dgm:prSet/>
      <dgm:spPr/>
      <dgm:t>
        <a:bodyPr/>
        <a:lstStyle/>
        <a:p>
          <a:r>
            <a: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 ВОВЛЕЧЕННОСТИ ГРАЖДАНСКОГО ОБЩЕСТВА</a:t>
          </a:r>
        </a:p>
      </dgm:t>
    </dgm:pt>
    <dgm:pt modelId="{58F2B3F7-C8CE-4503-BCD2-86E07E908B94}" type="parTrans" cxnId="{98153B83-934A-48E2-A2D6-0F3323C1928F}">
      <dgm:prSet/>
      <dgm:spPr/>
      <dgm:t>
        <a:bodyPr/>
        <a:lstStyle/>
        <a:p>
          <a:endParaRPr lang="ru-RU"/>
        </a:p>
      </dgm:t>
    </dgm:pt>
    <dgm:pt modelId="{2878B151-3141-4545-803E-68BB96878D52}" type="sibTrans" cxnId="{98153B83-934A-48E2-A2D6-0F3323C1928F}">
      <dgm:prSet/>
      <dgm:spPr/>
      <dgm:t>
        <a:bodyPr/>
        <a:lstStyle/>
        <a:p>
          <a:endParaRPr lang="ru-RU"/>
        </a:p>
      </dgm:t>
    </dgm:pt>
    <dgm:pt modelId="{B716B2F1-30BD-46C6-BF0E-E6AFAC775ED8}">
      <dgm:prSet custT="1"/>
      <dgm:spPr/>
      <dgm:t>
        <a:bodyPr/>
        <a:lstStyle/>
        <a:p>
          <a:r>
            <a:rPr lang="ru-RU" b="1" dirty="0" smtClean="0"/>
            <a:t>Принцип подотчетности</a:t>
          </a:r>
          <a:r>
            <a:rPr lang="ru-RU" sz="2000" b="1" dirty="0" smtClean="0"/>
            <a:t>. </a:t>
          </a:r>
          <a:endParaRPr lang="ru-RU" b="1" dirty="0"/>
        </a:p>
      </dgm:t>
    </dgm:pt>
    <dgm:pt modelId="{9423CE4F-FC88-4A56-A0DE-FBAD380BCBF6}" type="parTrans" cxnId="{00B07E17-80B8-4093-B062-D4F158C48B45}">
      <dgm:prSet/>
      <dgm:spPr/>
      <dgm:t>
        <a:bodyPr/>
        <a:lstStyle/>
        <a:p>
          <a:endParaRPr lang="ru-RU"/>
        </a:p>
      </dgm:t>
    </dgm:pt>
    <dgm:pt modelId="{EAEAEE7D-5F80-465A-9793-03C35AA9CE2E}" type="sibTrans" cxnId="{00B07E17-80B8-4093-B062-D4F158C48B45}">
      <dgm:prSet/>
      <dgm:spPr/>
      <dgm:t>
        <a:bodyPr/>
        <a:lstStyle/>
        <a:p>
          <a:endParaRPr lang="ru-RU"/>
        </a:p>
      </dgm:t>
    </dgm:pt>
    <dgm:pt modelId="{AFEE4142-40D8-47B2-AF2A-FCE639514443}" type="pres">
      <dgm:prSet presAssocID="{66412C42-84F1-46C3-9F8B-0EF9BB1B88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39C0341-721D-4BE2-A852-054DA1085553}" type="pres">
      <dgm:prSet presAssocID="{3E53057B-EC0B-4E8B-8A3D-E8EDABC69473}" presName="parentText" presStyleLbl="node1" presStyleIdx="0" presStyleCnt="2" custScaleY="72984" custLinFactNeighborY="-299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172DC9-4BB1-48CD-9C4D-3445FADBA466}" type="pres">
      <dgm:prSet presAssocID="{3E53057B-EC0B-4E8B-8A3D-E8EDABC69473}" presName="childText" presStyleLbl="revTx" presStyleIdx="0" presStyleCnt="2" custScaleY="1571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53B6C-9021-4BAA-82A5-54ADED0CD1FD}" type="pres">
      <dgm:prSet presAssocID="{0E598513-7FC0-4806-926F-7BA2BDAD6B0E}" presName="parentText" presStyleLbl="node1" presStyleIdx="1" presStyleCnt="2" custScaleY="62442" custLinFactNeighborY="-80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2AC2D-1326-4B02-9E04-41ADD66B5E91}" type="pres">
      <dgm:prSet presAssocID="{0E598513-7FC0-4806-926F-7BA2BDAD6B0E}" presName="childText" presStyleLbl="revTx" presStyleIdx="1" presStyleCnt="2" custScaleY="1226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1EC4E3-B84F-40EC-97FA-3211F84B7A28}" type="presOf" srcId="{EECF9551-5BB6-4CA8-A916-ABD390C4D6B5}" destId="{68A2AC2D-1326-4B02-9E04-41ADD66B5E91}" srcOrd="0" destOrd="2" presId="urn:microsoft.com/office/officeart/2005/8/layout/vList2"/>
    <dgm:cxn modelId="{96DBC426-E3E8-433F-8177-E40A04345D8E}" srcId="{0E598513-7FC0-4806-926F-7BA2BDAD6B0E}" destId="{385F2A1C-57C1-4BB9-85A3-372BAD5C3792}" srcOrd="0" destOrd="0" parTransId="{C7B6073A-E956-49E3-BBE8-569C16814D98}" sibTransId="{E268C5E7-6976-42FC-B155-A93775D6A629}"/>
    <dgm:cxn modelId="{C6F95E87-111B-41FF-B6AE-5C31BEE7C198}" srcId="{3E53057B-EC0B-4E8B-8A3D-E8EDABC69473}" destId="{152397EA-E9CF-4AD5-935E-C0272215A4EC}" srcOrd="1" destOrd="0" parTransId="{9B5447AF-C8AC-4C4E-9675-46BF26255A8E}" sibTransId="{20C789B9-58FB-4200-A4CF-72DF6E1E3FD8}"/>
    <dgm:cxn modelId="{98153B83-934A-48E2-A2D6-0F3323C1928F}" srcId="{0E598513-7FC0-4806-926F-7BA2BDAD6B0E}" destId="{EECF9551-5BB6-4CA8-A916-ABD390C4D6B5}" srcOrd="2" destOrd="0" parTransId="{58F2B3F7-C8CE-4503-BCD2-86E07E908B94}" sibTransId="{2878B151-3141-4545-803E-68BB96878D52}"/>
    <dgm:cxn modelId="{64CE299A-180E-49C1-896C-3CB2EA97EE10}" srcId="{66412C42-84F1-46C3-9F8B-0EF9BB1B8845}" destId="{3E53057B-EC0B-4E8B-8A3D-E8EDABC69473}" srcOrd="0" destOrd="0" parTransId="{3C27B7E6-AE95-42B0-9099-E024B88704D7}" sibTransId="{CC10665E-6683-4300-9314-DEDBFF70862F}"/>
    <dgm:cxn modelId="{BB22B8EC-D2FE-4225-AA11-70CA064C998B}" srcId="{66412C42-84F1-46C3-9F8B-0EF9BB1B8845}" destId="{0E598513-7FC0-4806-926F-7BA2BDAD6B0E}" srcOrd="1" destOrd="0" parTransId="{A124BF20-84C3-4DF3-A4AA-42B706F44BA0}" sibTransId="{74642B7B-BD0F-4283-A23B-4EDD49EE815E}"/>
    <dgm:cxn modelId="{22E7113E-F3F1-4F3F-A8BD-DDFCCB46925B}" type="presOf" srcId="{010B0368-76A2-4A7F-AC4E-15BDAEC11FF7}" destId="{68A2AC2D-1326-4B02-9E04-41ADD66B5E91}" srcOrd="0" destOrd="1" presId="urn:microsoft.com/office/officeart/2005/8/layout/vList2"/>
    <dgm:cxn modelId="{B4C17ADA-F16D-4B45-B38E-67DC41D24C47}" type="presOf" srcId="{B716B2F1-30BD-46C6-BF0E-E6AFAC775ED8}" destId="{68A2AC2D-1326-4B02-9E04-41ADD66B5E91}" srcOrd="0" destOrd="3" presId="urn:microsoft.com/office/officeart/2005/8/layout/vList2"/>
    <dgm:cxn modelId="{35E50179-2B9B-479B-B1B9-F90CC847DEDF}" type="presOf" srcId="{66412C42-84F1-46C3-9F8B-0EF9BB1B8845}" destId="{AFEE4142-40D8-47B2-AF2A-FCE639514443}" srcOrd="0" destOrd="0" presId="urn:microsoft.com/office/officeart/2005/8/layout/vList2"/>
    <dgm:cxn modelId="{00B07E17-80B8-4093-B062-D4F158C48B45}" srcId="{0E598513-7FC0-4806-926F-7BA2BDAD6B0E}" destId="{B716B2F1-30BD-46C6-BF0E-E6AFAC775ED8}" srcOrd="3" destOrd="0" parTransId="{9423CE4F-FC88-4A56-A0DE-FBAD380BCBF6}" sibTransId="{EAEAEE7D-5F80-465A-9793-03C35AA9CE2E}"/>
    <dgm:cxn modelId="{7D3559D5-2EB5-4D30-A7C8-1092221A1CB7}" type="presOf" srcId="{152397EA-E9CF-4AD5-935E-C0272215A4EC}" destId="{98172DC9-4BB1-48CD-9C4D-3445FADBA466}" srcOrd="0" destOrd="1" presId="urn:microsoft.com/office/officeart/2005/8/layout/vList2"/>
    <dgm:cxn modelId="{0DF8B6C0-1DBB-4878-90D8-F49EE2ADF501}" type="presOf" srcId="{3E53057B-EC0B-4E8B-8A3D-E8EDABC69473}" destId="{739C0341-721D-4BE2-A852-054DA1085553}" srcOrd="0" destOrd="0" presId="urn:microsoft.com/office/officeart/2005/8/layout/vList2"/>
    <dgm:cxn modelId="{27973651-B4BC-46E2-8397-82C6C6380054}" srcId="{3E53057B-EC0B-4E8B-8A3D-E8EDABC69473}" destId="{35EAE484-B3F4-477E-A739-0EF3828C42B8}" srcOrd="0" destOrd="0" parTransId="{E124044C-E860-4859-B473-4EC7FAB4F493}" sibTransId="{92A4A988-222E-4357-B943-DF45F7A57866}"/>
    <dgm:cxn modelId="{2D22B81F-998B-4040-8460-9068791B94C7}" type="presOf" srcId="{35EAE484-B3F4-477E-A739-0EF3828C42B8}" destId="{98172DC9-4BB1-48CD-9C4D-3445FADBA466}" srcOrd="0" destOrd="0" presId="urn:microsoft.com/office/officeart/2005/8/layout/vList2"/>
    <dgm:cxn modelId="{7D6A28D1-FBEB-4ADF-83FF-8A7F040BABC9}" srcId="{0E598513-7FC0-4806-926F-7BA2BDAD6B0E}" destId="{010B0368-76A2-4A7F-AC4E-15BDAEC11FF7}" srcOrd="1" destOrd="0" parTransId="{0F4B6C16-224F-4810-AE2F-7F17530FB885}" sibTransId="{EE0384A7-06AF-4F22-9FC9-171E296047B2}"/>
    <dgm:cxn modelId="{D4478B5B-D519-4ECF-8F5A-1AE7EFA8886F}" type="presOf" srcId="{385F2A1C-57C1-4BB9-85A3-372BAD5C3792}" destId="{68A2AC2D-1326-4B02-9E04-41ADD66B5E91}" srcOrd="0" destOrd="0" presId="urn:microsoft.com/office/officeart/2005/8/layout/vList2"/>
    <dgm:cxn modelId="{D32953A5-06C2-4461-9226-914C64506FE1}" type="presOf" srcId="{0E598513-7FC0-4806-926F-7BA2BDAD6B0E}" destId="{BAD53B6C-9021-4BAA-82A5-54ADED0CD1FD}" srcOrd="0" destOrd="0" presId="urn:microsoft.com/office/officeart/2005/8/layout/vList2"/>
    <dgm:cxn modelId="{AA2AEFFA-0E10-48B3-9009-CCE9D337CB86}" type="presParOf" srcId="{AFEE4142-40D8-47B2-AF2A-FCE639514443}" destId="{739C0341-721D-4BE2-A852-054DA1085553}" srcOrd="0" destOrd="0" presId="urn:microsoft.com/office/officeart/2005/8/layout/vList2"/>
    <dgm:cxn modelId="{854F3FEC-B5BD-4504-B800-9318C7E9038E}" type="presParOf" srcId="{AFEE4142-40D8-47B2-AF2A-FCE639514443}" destId="{98172DC9-4BB1-48CD-9C4D-3445FADBA466}" srcOrd="1" destOrd="0" presId="urn:microsoft.com/office/officeart/2005/8/layout/vList2"/>
    <dgm:cxn modelId="{371CEF70-B3F5-4D1E-BC67-EFCE8DD2D7FE}" type="presParOf" srcId="{AFEE4142-40D8-47B2-AF2A-FCE639514443}" destId="{BAD53B6C-9021-4BAA-82A5-54ADED0CD1FD}" srcOrd="2" destOrd="0" presId="urn:microsoft.com/office/officeart/2005/8/layout/vList2"/>
    <dgm:cxn modelId="{372C5486-D110-4468-A223-7046BA0C6616}" type="presParOf" srcId="{AFEE4142-40D8-47B2-AF2A-FCE639514443}" destId="{68A2AC2D-1326-4B02-9E04-41ADD66B5E91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6B940E-41B2-4FFA-B5CD-9CB2165C4C1D}" type="doc">
      <dgm:prSet loTypeId="urn:microsoft.com/office/officeart/2005/8/layout/vList2" loCatId="list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EE2062F-9487-406E-A0F2-6C77F8C685F6}">
      <dgm:prSet custT="1"/>
      <dgm:spPr/>
      <dgm:t>
        <a:bodyPr/>
        <a:lstStyle/>
        <a:p>
          <a:pPr rtl="0"/>
          <a:r>
            <a:rPr lang="ru-RU" sz="2000" b="1" dirty="0" smtClean="0"/>
            <a:t>ГОСУДАРСТВЕННАЯ ПОЛИТИКА ОБЕСПЕЧЕНИЯ ПРИНЦИПОВ ОТКРЫТОГО ГОСУДАРСТВЕННОГО УПРАВЛЕНИЯ  В РЕСПУБЛИКЕ КАРЕЛИЯ</a:t>
          </a:r>
          <a:endParaRPr lang="ru-RU" sz="2000" b="1" dirty="0"/>
        </a:p>
      </dgm:t>
    </dgm:pt>
    <dgm:pt modelId="{A7449283-82A4-4DC7-9D5F-904ABD1835C8}" type="parTrans" cxnId="{8E3F66C6-630C-4520-AAA8-B63F3FB3F880}">
      <dgm:prSet/>
      <dgm:spPr/>
      <dgm:t>
        <a:bodyPr/>
        <a:lstStyle/>
        <a:p>
          <a:endParaRPr lang="ru-RU"/>
        </a:p>
      </dgm:t>
    </dgm:pt>
    <dgm:pt modelId="{51B0B0B5-CAC2-4704-8E8E-868CDC8DA6C0}" type="sibTrans" cxnId="{8E3F66C6-630C-4520-AAA8-B63F3FB3F880}">
      <dgm:prSet/>
      <dgm:spPr/>
      <dgm:t>
        <a:bodyPr/>
        <a:lstStyle/>
        <a:p>
          <a:endParaRPr lang="ru-RU"/>
        </a:p>
      </dgm:t>
    </dgm:pt>
    <dgm:pt modelId="{9354B05B-9E51-4208-9EEE-4DCD63D07747}">
      <dgm:prSet custT="1"/>
      <dgm:spPr/>
      <dgm:t>
        <a:bodyPr/>
        <a:lstStyle/>
        <a:p>
          <a:pPr rtl="0"/>
          <a:r>
            <a:rPr lang="ru-RU" sz="1800" b="0" dirty="0" smtClean="0"/>
            <a:t>ЦЕЛЕВАЯ ПРОГРАММА ПОДДЕРЖКИ МЕСТНЫХ ИНИЦИАТИВ -  С 2014 -</a:t>
          </a:r>
          <a:endParaRPr lang="ru-RU" sz="1800" b="0" dirty="0"/>
        </a:p>
      </dgm:t>
    </dgm:pt>
    <dgm:pt modelId="{23D2CE88-027F-4030-8C67-D800876ADD47}" type="parTrans" cxnId="{854E8DDB-CE86-4B17-8F14-32DB994F0D17}">
      <dgm:prSet/>
      <dgm:spPr/>
      <dgm:t>
        <a:bodyPr/>
        <a:lstStyle/>
        <a:p>
          <a:endParaRPr lang="ru-RU"/>
        </a:p>
      </dgm:t>
    </dgm:pt>
    <dgm:pt modelId="{8E52F432-319F-453A-9A94-AD9B047375F6}" type="sibTrans" cxnId="{854E8DDB-CE86-4B17-8F14-32DB994F0D17}">
      <dgm:prSet/>
      <dgm:spPr/>
      <dgm:t>
        <a:bodyPr/>
        <a:lstStyle/>
        <a:p>
          <a:endParaRPr lang="ru-RU"/>
        </a:p>
      </dgm:t>
    </dgm:pt>
    <dgm:pt modelId="{7758A8A5-3B50-4282-8DAA-57C7DFB031E7}">
      <dgm:prSet custT="1"/>
      <dgm:spPr/>
      <dgm:t>
        <a:bodyPr/>
        <a:lstStyle/>
        <a:p>
          <a:pPr rtl="0"/>
          <a:r>
            <a:rPr lang="ru-RU" sz="2000" b="1" dirty="0" smtClean="0"/>
            <a:t>«РАЗВИТИЕ ИНСТИТУТОВ ГРАЖДАНСКОГО ОБЩЕСТВА И РАЗВИТИЕ МЕСТНОГО САМОУПРАВЛЕНИЯ, ЗАЩИТА ПРАВ И СВОБОД ЧЕЛОВЕКА И ГРАЖДАНИНА» </a:t>
          </a:r>
          <a:r>
            <a:rPr lang="ru-RU" sz="2000" b="0" dirty="0" smtClean="0"/>
            <a:t>(2014-2020 ) </a:t>
          </a:r>
          <a:endParaRPr lang="ru-RU" sz="2000" b="0" dirty="0"/>
        </a:p>
      </dgm:t>
    </dgm:pt>
    <dgm:pt modelId="{BF96F118-186C-4FE6-8E1B-5C1F973EAB51}" type="parTrans" cxnId="{5D41194D-FDD6-4D2A-97B7-7056CD986919}">
      <dgm:prSet/>
      <dgm:spPr/>
      <dgm:t>
        <a:bodyPr/>
        <a:lstStyle/>
        <a:p>
          <a:endParaRPr lang="ru-RU"/>
        </a:p>
      </dgm:t>
    </dgm:pt>
    <dgm:pt modelId="{C28B10C6-E48D-4E1E-89DF-A1A931A7CDB9}" type="sibTrans" cxnId="{5D41194D-FDD6-4D2A-97B7-7056CD986919}">
      <dgm:prSet/>
      <dgm:spPr/>
      <dgm:t>
        <a:bodyPr/>
        <a:lstStyle/>
        <a:p>
          <a:endParaRPr lang="ru-RU"/>
        </a:p>
      </dgm:t>
    </dgm:pt>
    <dgm:pt modelId="{01829B2F-C184-4869-BABA-6A8473A870E5}">
      <dgm:prSet custT="1"/>
      <dgm:spPr/>
      <dgm:t>
        <a:bodyPr/>
        <a:lstStyle/>
        <a:p>
          <a:pPr rtl="0"/>
          <a:r>
            <a:rPr lang="ru-RU" sz="2000" b="1" dirty="0" smtClean="0"/>
            <a:t>ГОСУДАРСТВЕННЫЕ, ЦЕЛЕВЫЕ, ПРОГРАММЫ И ПРОЕКТЫ РЕСПУБЛИКИ КАРЕЛИЯ</a:t>
          </a:r>
          <a:endParaRPr lang="ru-RU" sz="2000" b="1" dirty="0"/>
        </a:p>
      </dgm:t>
    </dgm:pt>
    <dgm:pt modelId="{FE748EB4-F81C-4BFD-A1BA-76E552CCE983}" type="parTrans" cxnId="{3C994BFB-820E-4498-996B-3824C94ED560}">
      <dgm:prSet/>
      <dgm:spPr/>
      <dgm:t>
        <a:bodyPr/>
        <a:lstStyle/>
        <a:p>
          <a:endParaRPr lang="ru-RU"/>
        </a:p>
      </dgm:t>
    </dgm:pt>
    <dgm:pt modelId="{1DBC2CC6-6536-4FE4-8EC2-53706D379703}" type="sibTrans" cxnId="{3C994BFB-820E-4498-996B-3824C94ED560}">
      <dgm:prSet/>
      <dgm:spPr/>
      <dgm:t>
        <a:bodyPr/>
        <a:lstStyle/>
        <a:p>
          <a:endParaRPr lang="ru-RU"/>
        </a:p>
      </dgm:t>
    </dgm:pt>
    <dgm:pt modelId="{1B673DC6-4D70-4B1D-A7B7-F29797C451A0}">
      <dgm:prSet custT="1"/>
      <dgm:spPr/>
      <dgm:t>
        <a:bodyPr anchor="ctr"/>
        <a:lstStyle/>
        <a:p>
          <a:pPr rtl="0"/>
          <a:r>
            <a:rPr lang="ru-RU" sz="2000" b="0" dirty="0" smtClean="0"/>
            <a:t>Реализация мероприятий по повышению доступности и прозрачности информации о государственной деятельности</a:t>
          </a:r>
          <a:endParaRPr lang="ru-RU" sz="2000" b="0" dirty="0"/>
        </a:p>
      </dgm:t>
    </dgm:pt>
    <dgm:pt modelId="{7A0114B1-DFEC-49AF-94E6-DB4A5DD0504E}" type="parTrans" cxnId="{59A526D3-479C-40DB-9440-F54F322D351C}">
      <dgm:prSet/>
      <dgm:spPr/>
      <dgm:t>
        <a:bodyPr/>
        <a:lstStyle/>
        <a:p>
          <a:endParaRPr lang="ru-RU"/>
        </a:p>
      </dgm:t>
    </dgm:pt>
    <dgm:pt modelId="{FD00B55F-6007-4DC0-B4FD-A3FB3044D1AE}" type="sibTrans" cxnId="{59A526D3-479C-40DB-9440-F54F322D351C}">
      <dgm:prSet/>
      <dgm:spPr/>
      <dgm:t>
        <a:bodyPr/>
        <a:lstStyle/>
        <a:p>
          <a:endParaRPr lang="ru-RU"/>
        </a:p>
      </dgm:t>
    </dgm:pt>
    <dgm:pt modelId="{4AB04B4C-590F-4ACF-87AB-5ED3260F82CB}">
      <dgm:prSet custT="1"/>
      <dgm:spPr/>
      <dgm:t>
        <a:bodyPr anchor="ctr"/>
        <a:lstStyle/>
        <a:p>
          <a:pPr rtl="0"/>
          <a:r>
            <a:rPr lang="ru-RU" sz="2000" b="1" dirty="0" smtClean="0"/>
            <a:t>Формирование инструментов государственного стимулирования участия гражданского общества в процессах государственно-публичного управления</a:t>
          </a:r>
          <a:r>
            <a:rPr lang="ru-RU" sz="2000" b="0" dirty="0" smtClean="0"/>
            <a:t>.</a:t>
          </a:r>
          <a:endParaRPr lang="ru-RU" sz="2000" b="0" dirty="0"/>
        </a:p>
      </dgm:t>
    </dgm:pt>
    <dgm:pt modelId="{D89659BF-0E52-4D43-B202-BD6B1A6C69FD}" type="parTrans" cxnId="{EEC933EA-0B87-43C6-8C01-EFD248737B06}">
      <dgm:prSet/>
      <dgm:spPr/>
      <dgm:t>
        <a:bodyPr/>
        <a:lstStyle/>
        <a:p>
          <a:endParaRPr lang="ru-RU"/>
        </a:p>
      </dgm:t>
    </dgm:pt>
    <dgm:pt modelId="{4264D1CA-36F7-402D-956C-25D4AF56E8E6}" type="sibTrans" cxnId="{EEC933EA-0B87-43C6-8C01-EFD248737B06}">
      <dgm:prSet/>
      <dgm:spPr/>
      <dgm:t>
        <a:bodyPr/>
        <a:lstStyle/>
        <a:p>
          <a:endParaRPr lang="ru-RU"/>
        </a:p>
      </dgm:t>
    </dgm:pt>
    <dgm:pt modelId="{F6B7B42E-83B7-404D-99D9-FA711EAF0F6D}">
      <dgm:prSet custT="1"/>
      <dgm:spPr/>
      <dgm:t>
        <a:bodyPr/>
        <a:lstStyle/>
        <a:p>
          <a:pPr rtl="0"/>
          <a:r>
            <a:rPr lang="ru-RU" sz="1800" b="0" dirty="0" smtClean="0"/>
            <a:t>ПРИОРИТЕТНЫЙ ПРОЕКТ «КОМФОРТНАЯ ГОРОДСКАЯ СРЕДА» - С 2016 -</a:t>
          </a:r>
          <a:endParaRPr lang="ru-RU" sz="1800" b="0" dirty="0"/>
        </a:p>
      </dgm:t>
    </dgm:pt>
    <dgm:pt modelId="{0474C7BD-998A-4985-AACC-D7D7FDABEC83}" type="parTrans" cxnId="{4E2AE370-B59D-4460-9CF1-644B003E2413}">
      <dgm:prSet/>
      <dgm:spPr/>
      <dgm:t>
        <a:bodyPr/>
        <a:lstStyle/>
        <a:p>
          <a:endParaRPr lang="ru-RU"/>
        </a:p>
      </dgm:t>
    </dgm:pt>
    <dgm:pt modelId="{FE7CA396-9C53-431A-A1E5-C977BBAB299C}" type="sibTrans" cxnId="{4E2AE370-B59D-4460-9CF1-644B003E2413}">
      <dgm:prSet/>
      <dgm:spPr/>
      <dgm:t>
        <a:bodyPr/>
        <a:lstStyle/>
        <a:p>
          <a:endParaRPr lang="ru-RU"/>
        </a:p>
      </dgm:t>
    </dgm:pt>
    <dgm:pt modelId="{5C35BC27-7DB3-4BDA-AFBB-14F2C8900495}">
      <dgm:prSet custT="1"/>
      <dgm:spPr/>
      <dgm:t>
        <a:bodyPr/>
        <a:lstStyle/>
        <a:p>
          <a:pPr rtl="0"/>
          <a:r>
            <a:rPr lang="ru-RU" sz="1800" dirty="0" smtClean="0"/>
            <a:t>Общий объем средств на реализацию программы в 2017 году составил более 165 миллионов рублей</a:t>
          </a:r>
          <a:endParaRPr lang="ru-RU" sz="1800" b="0" dirty="0"/>
        </a:p>
      </dgm:t>
    </dgm:pt>
    <dgm:pt modelId="{C0572A42-07AB-4901-B537-D5E48E64268F}" type="parTrans" cxnId="{430DF8C6-2FCE-49F3-8842-53775EF1BEDB}">
      <dgm:prSet/>
      <dgm:spPr/>
      <dgm:t>
        <a:bodyPr/>
        <a:lstStyle/>
        <a:p>
          <a:endParaRPr lang="ru-RU"/>
        </a:p>
      </dgm:t>
    </dgm:pt>
    <dgm:pt modelId="{D55F4C29-03FC-4C4B-88BB-0E93B401E29B}" type="sibTrans" cxnId="{430DF8C6-2FCE-49F3-8842-53775EF1BEDB}">
      <dgm:prSet/>
      <dgm:spPr/>
      <dgm:t>
        <a:bodyPr/>
        <a:lstStyle/>
        <a:p>
          <a:endParaRPr lang="ru-RU"/>
        </a:p>
      </dgm:t>
    </dgm:pt>
    <dgm:pt modelId="{9562019B-481E-4AC4-B42E-6D7B503AB408}">
      <dgm:prSet custT="1"/>
      <dgm:spPr/>
      <dgm:t>
        <a:bodyPr/>
        <a:lstStyle/>
        <a:p>
          <a:pPr rtl="0"/>
          <a:r>
            <a:rPr lang="ru-RU" sz="1800" dirty="0" smtClean="0"/>
            <a:t>Общий объем средств на реализацию программы в 2017 году  составил более 82 миллионов рублей</a:t>
          </a:r>
          <a:endParaRPr lang="ru-RU" sz="1800" b="0" dirty="0"/>
        </a:p>
      </dgm:t>
    </dgm:pt>
    <dgm:pt modelId="{2599469A-53CC-4829-805F-B46C6850857E}" type="parTrans" cxnId="{B1FDA7C7-3106-47CB-9E3D-CF61994A5E2E}">
      <dgm:prSet/>
      <dgm:spPr/>
    </dgm:pt>
    <dgm:pt modelId="{674DE0EA-336E-424F-AB60-995E20278CE7}" type="sibTrans" cxnId="{B1FDA7C7-3106-47CB-9E3D-CF61994A5E2E}">
      <dgm:prSet/>
      <dgm:spPr/>
    </dgm:pt>
    <dgm:pt modelId="{46F33992-ED64-4678-982A-902AA6FE59F3}" type="pres">
      <dgm:prSet presAssocID="{D56B940E-41B2-4FFA-B5CD-9CB2165C4C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13F040-27DC-486E-A027-DDF089D9B986}" type="pres">
      <dgm:prSet presAssocID="{BEE2062F-9487-406E-A0F2-6C77F8C685F6}" presName="parentText" presStyleLbl="node1" presStyleIdx="0" presStyleCnt="2" custLinFactNeighborY="-577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0DDBA9-D3C1-4D32-8925-F94CA353659E}" type="pres">
      <dgm:prSet presAssocID="{BEE2062F-9487-406E-A0F2-6C77F8C685F6}" presName="childText" presStyleLbl="revTx" presStyleIdx="0" presStyleCnt="2" custLinFactNeighborY="-6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FC90F-02CC-4110-8A1B-68301A589B7F}" type="pres">
      <dgm:prSet presAssocID="{01829B2F-C184-4869-BABA-6A8473A870E5}" presName="parentText" presStyleLbl="node1" presStyleIdx="1" presStyleCnt="2" custScaleY="60360" custLinFactNeighborY="220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09E3C-D7C0-4924-AEED-C451E1409B8E}" type="pres">
      <dgm:prSet presAssocID="{01829B2F-C184-4869-BABA-6A8473A870E5}" presName="childText" presStyleLbl="revTx" presStyleIdx="1" presStyleCnt="2" custLinFactNeighborY="288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994BFB-820E-4498-996B-3824C94ED560}" srcId="{D56B940E-41B2-4FFA-B5CD-9CB2165C4C1D}" destId="{01829B2F-C184-4869-BABA-6A8473A870E5}" srcOrd="1" destOrd="0" parTransId="{FE748EB4-F81C-4BFD-A1BA-76E552CCE983}" sibTransId="{1DBC2CC6-6536-4FE4-8EC2-53706D379703}"/>
    <dgm:cxn modelId="{43EFFC45-9C07-4B87-B295-03FE4826F743}" type="presOf" srcId="{7758A8A5-3B50-4282-8DAA-57C7DFB031E7}" destId="{36109E3C-D7C0-4924-AEED-C451E1409B8E}" srcOrd="0" destOrd="0" presId="urn:microsoft.com/office/officeart/2005/8/layout/vList2"/>
    <dgm:cxn modelId="{59A526D3-479C-40DB-9440-F54F322D351C}" srcId="{BEE2062F-9487-406E-A0F2-6C77F8C685F6}" destId="{1B673DC6-4D70-4B1D-A7B7-F29797C451A0}" srcOrd="0" destOrd="0" parTransId="{7A0114B1-DFEC-49AF-94E6-DB4A5DD0504E}" sibTransId="{FD00B55F-6007-4DC0-B4FD-A3FB3044D1AE}"/>
    <dgm:cxn modelId="{5D41194D-FDD6-4D2A-97B7-7056CD986919}" srcId="{01829B2F-C184-4869-BABA-6A8473A870E5}" destId="{7758A8A5-3B50-4282-8DAA-57C7DFB031E7}" srcOrd="0" destOrd="0" parTransId="{BF96F118-186C-4FE6-8E1B-5C1F973EAB51}" sibTransId="{C28B10C6-E48D-4E1E-89DF-A1A931A7CDB9}"/>
    <dgm:cxn modelId="{B1FDA7C7-3106-47CB-9E3D-CF61994A5E2E}" srcId="{01829B2F-C184-4869-BABA-6A8473A870E5}" destId="{9562019B-481E-4AC4-B42E-6D7B503AB408}" srcOrd="2" destOrd="0" parTransId="{2599469A-53CC-4829-805F-B46C6850857E}" sibTransId="{674DE0EA-336E-424F-AB60-995E20278CE7}"/>
    <dgm:cxn modelId="{8E3F66C6-630C-4520-AAA8-B63F3FB3F880}" srcId="{D56B940E-41B2-4FFA-B5CD-9CB2165C4C1D}" destId="{BEE2062F-9487-406E-A0F2-6C77F8C685F6}" srcOrd="0" destOrd="0" parTransId="{A7449283-82A4-4DC7-9D5F-904ABD1835C8}" sibTransId="{51B0B0B5-CAC2-4704-8E8E-868CDC8DA6C0}"/>
    <dgm:cxn modelId="{E955E457-7745-4BEB-95D0-EB320B1970CB}" type="presOf" srcId="{BEE2062F-9487-406E-A0F2-6C77F8C685F6}" destId="{7913F040-27DC-486E-A027-DDF089D9B986}" srcOrd="0" destOrd="0" presId="urn:microsoft.com/office/officeart/2005/8/layout/vList2"/>
    <dgm:cxn modelId="{3256044F-6CF7-43E8-A94C-ABADF5313178}" type="presOf" srcId="{9354B05B-9E51-4208-9EEE-4DCD63D07747}" destId="{36109E3C-D7C0-4924-AEED-C451E1409B8E}" srcOrd="0" destOrd="1" presId="urn:microsoft.com/office/officeart/2005/8/layout/vList2"/>
    <dgm:cxn modelId="{6D38BE12-8C78-4DE4-BE7D-24F155FE2B41}" type="presOf" srcId="{1B673DC6-4D70-4B1D-A7B7-F29797C451A0}" destId="{460DDBA9-D3C1-4D32-8925-F94CA353659E}" srcOrd="0" destOrd="0" presId="urn:microsoft.com/office/officeart/2005/8/layout/vList2"/>
    <dgm:cxn modelId="{4DDB848E-9E80-40CA-8CED-3ABBBCD3495F}" type="presOf" srcId="{D56B940E-41B2-4FFA-B5CD-9CB2165C4C1D}" destId="{46F33992-ED64-4678-982A-902AA6FE59F3}" srcOrd="0" destOrd="0" presId="urn:microsoft.com/office/officeart/2005/8/layout/vList2"/>
    <dgm:cxn modelId="{29D77AA8-3F2C-46FD-B1E2-B08E13B0C694}" type="presOf" srcId="{F6B7B42E-83B7-404D-99D9-FA711EAF0F6D}" destId="{36109E3C-D7C0-4924-AEED-C451E1409B8E}" srcOrd="0" destOrd="3" presId="urn:microsoft.com/office/officeart/2005/8/layout/vList2"/>
    <dgm:cxn modelId="{4E2AE370-B59D-4460-9CF1-644B003E2413}" srcId="{01829B2F-C184-4869-BABA-6A8473A870E5}" destId="{F6B7B42E-83B7-404D-99D9-FA711EAF0F6D}" srcOrd="3" destOrd="0" parTransId="{0474C7BD-998A-4985-AACC-D7D7FDABEC83}" sibTransId="{FE7CA396-9C53-431A-A1E5-C977BBAB299C}"/>
    <dgm:cxn modelId="{AB668DAC-EE87-4572-807C-84BDD5B27F64}" type="presOf" srcId="{5C35BC27-7DB3-4BDA-AFBB-14F2C8900495}" destId="{36109E3C-D7C0-4924-AEED-C451E1409B8E}" srcOrd="0" destOrd="4" presId="urn:microsoft.com/office/officeart/2005/8/layout/vList2"/>
    <dgm:cxn modelId="{854E8DDB-CE86-4B17-8F14-32DB994F0D17}" srcId="{01829B2F-C184-4869-BABA-6A8473A870E5}" destId="{9354B05B-9E51-4208-9EEE-4DCD63D07747}" srcOrd="1" destOrd="0" parTransId="{23D2CE88-027F-4030-8C67-D800876ADD47}" sibTransId="{8E52F432-319F-453A-9A94-AD9B047375F6}"/>
    <dgm:cxn modelId="{D85C133B-6CF0-48CD-BB8B-386D3C44DB06}" type="presOf" srcId="{01829B2F-C184-4869-BABA-6A8473A870E5}" destId="{421FC90F-02CC-4110-8A1B-68301A589B7F}" srcOrd="0" destOrd="0" presId="urn:microsoft.com/office/officeart/2005/8/layout/vList2"/>
    <dgm:cxn modelId="{430DF8C6-2FCE-49F3-8842-53775EF1BEDB}" srcId="{01829B2F-C184-4869-BABA-6A8473A870E5}" destId="{5C35BC27-7DB3-4BDA-AFBB-14F2C8900495}" srcOrd="4" destOrd="0" parTransId="{C0572A42-07AB-4901-B537-D5E48E64268F}" sibTransId="{D55F4C29-03FC-4C4B-88BB-0E93B401E29B}"/>
    <dgm:cxn modelId="{293DC307-5DFC-420C-97BA-8D8E7E886DE8}" type="presOf" srcId="{4AB04B4C-590F-4ACF-87AB-5ED3260F82CB}" destId="{460DDBA9-D3C1-4D32-8925-F94CA353659E}" srcOrd="0" destOrd="1" presId="urn:microsoft.com/office/officeart/2005/8/layout/vList2"/>
    <dgm:cxn modelId="{F7403A05-6B6B-4AC2-AE60-9F3F2C2163AA}" type="presOf" srcId="{9562019B-481E-4AC4-B42E-6D7B503AB408}" destId="{36109E3C-D7C0-4924-AEED-C451E1409B8E}" srcOrd="0" destOrd="2" presId="urn:microsoft.com/office/officeart/2005/8/layout/vList2"/>
    <dgm:cxn modelId="{EEC933EA-0B87-43C6-8C01-EFD248737B06}" srcId="{BEE2062F-9487-406E-A0F2-6C77F8C685F6}" destId="{4AB04B4C-590F-4ACF-87AB-5ED3260F82CB}" srcOrd="1" destOrd="0" parTransId="{D89659BF-0E52-4D43-B202-BD6B1A6C69FD}" sibTransId="{4264D1CA-36F7-402D-956C-25D4AF56E8E6}"/>
    <dgm:cxn modelId="{BBD58FDF-659B-476F-BAF8-1775346786C7}" type="presParOf" srcId="{46F33992-ED64-4678-982A-902AA6FE59F3}" destId="{7913F040-27DC-486E-A027-DDF089D9B986}" srcOrd="0" destOrd="0" presId="urn:microsoft.com/office/officeart/2005/8/layout/vList2"/>
    <dgm:cxn modelId="{85F9860D-A248-49F8-8D70-C417ED41209C}" type="presParOf" srcId="{46F33992-ED64-4678-982A-902AA6FE59F3}" destId="{460DDBA9-D3C1-4D32-8925-F94CA353659E}" srcOrd="1" destOrd="0" presId="urn:microsoft.com/office/officeart/2005/8/layout/vList2"/>
    <dgm:cxn modelId="{95CC0F60-4BEE-4764-A60A-F3132AD301F2}" type="presParOf" srcId="{46F33992-ED64-4678-982A-902AA6FE59F3}" destId="{421FC90F-02CC-4110-8A1B-68301A589B7F}" srcOrd="2" destOrd="0" presId="urn:microsoft.com/office/officeart/2005/8/layout/vList2"/>
    <dgm:cxn modelId="{76758003-92F5-4645-B5E3-2C04E0B07160}" type="presParOf" srcId="{46F33992-ED64-4678-982A-902AA6FE59F3}" destId="{36109E3C-D7C0-4924-AEED-C451E1409B8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0A22A0E-8F7E-4F87-8FC0-5A4181EA8D94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DB6B16AC-3334-4408-9D91-F8442774899B}">
      <dgm:prSet custT="1"/>
      <dgm:spPr/>
      <dgm:t>
        <a:bodyPr/>
        <a:lstStyle/>
        <a:p>
          <a:pPr rtl="0"/>
          <a:r>
            <a:rPr lang="ru-RU" sz="1800" b="1" dirty="0" smtClean="0"/>
            <a:t>В реестре СО НКО – получателей государственной поддержки органов исполнительной власти Республики Карелия по состоянию на 31 декабря 2017 года содержится 349 реестровых записей о 184 СО НКО Республики Карелия. </a:t>
          </a:r>
          <a:endParaRPr lang="ru-RU" sz="1800" b="1" dirty="0"/>
        </a:p>
      </dgm:t>
    </dgm:pt>
    <dgm:pt modelId="{B533EFD8-26C9-4694-9F75-02CA02697746}" type="parTrans" cxnId="{1FD69F5F-E952-4C94-BDC8-DBFA628E7BDB}">
      <dgm:prSet/>
      <dgm:spPr/>
      <dgm:t>
        <a:bodyPr/>
        <a:lstStyle/>
        <a:p>
          <a:endParaRPr lang="ru-RU"/>
        </a:p>
      </dgm:t>
    </dgm:pt>
    <dgm:pt modelId="{50DBB953-F9D9-4AF5-B075-848F01F1C37B}" type="sibTrans" cxnId="{1FD69F5F-E952-4C94-BDC8-DBFA628E7BDB}">
      <dgm:prSet/>
      <dgm:spPr/>
      <dgm:t>
        <a:bodyPr/>
        <a:lstStyle/>
        <a:p>
          <a:endParaRPr lang="ru-RU"/>
        </a:p>
      </dgm:t>
    </dgm:pt>
    <dgm:pt modelId="{9C0F7879-2426-404B-8DF7-8608920463C2}">
      <dgm:prSet custT="1"/>
      <dgm:spPr/>
      <dgm:t>
        <a:bodyPr/>
        <a:lstStyle/>
        <a:p>
          <a:pPr rtl="0"/>
          <a:r>
            <a:rPr lang="ru-RU" sz="1800" b="1" dirty="0" smtClean="0"/>
            <a:t>В реестре содержится информация за период с января 2014 года по декабрь 2017 года.</a:t>
          </a:r>
          <a:endParaRPr lang="ru-RU" sz="1800" b="1" dirty="0"/>
        </a:p>
      </dgm:t>
    </dgm:pt>
    <dgm:pt modelId="{1087CF8F-D636-478E-841F-ABCC1E72481B}" type="parTrans" cxnId="{D0C6B183-FC46-4D8A-BE95-1618FB7AB602}">
      <dgm:prSet/>
      <dgm:spPr/>
      <dgm:t>
        <a:bodyPr/>
        <a:lstStyle/>
        <a:p>
          <a:endParaRPr lang="ru-RU"/>
        </a:p>
      </dgm:t>
    </dgm:pt>
    <dgm:pt modelId="{E7E47D97-A515-4073-BEFC-D878C13FF767}" type="sibTrans" cxnId="{D0C6B183-FC46-4D8A-BE95-1618FB7AB602}">
      <dgm:prSet/>
      <dgm:spPr/>
      <dgm:t>
        <a:bodyPr/>
        <a:lstStyle/>
        <a:p>
          <a:endParaRPr lang="ru-RU"/>
        </a:p>
      </dgm:t>
    </dgm:pt>
    <dgm:pt modelId="{49AD35B7-CC52-42E1-8E31-F002CDA7B0B9}">
      <dgm:prSet custT="1"/>
      <dgm:spPr/>
      <dgm:t>
        <a:bodyPr/>
        <a:lstStyle/>
        <a:p>
          <a:pPr rtl="0"/>
          <a:r>
            <a:rPr lang="ru-RU" sz="1800" b="1" dirty="0" smtClean="0"/>
            <a:t>Таким образом, с января 2014 по декабрь 2017 годя 184 СО НКО РК реализовали 349 проектов, обеспеченных государственными субсидиями и инициативным </a:t>
          </a:r>
          <a:r>
            <a:rPr lang="ru-RU" sz="1800" b="1" dirty="0" err="1" smtClean="0"/>
            <a:t>софинансированием</a:t>
          </a:r>
          <a:r>
            <a:rPr lang="ru-RU" sz="1800" b="1" dirty="0" smtClean="0"/>
            <a:t>.</a:t>
          </a:r>
          <a:endParaRPr lang="ru-RU" sz="1800" b="1" dirty="0"/>
        </a:p>
      </dgm:t>
    </dgm:pt>
    <dgm:pt modelId="{028B273C-0984-4B14-B64B-AB703D5CE22B}" type="parTrans" cxnId="{E22B4207-1F24-4CAD-B5B1-64F255487A87}">
      <dgm:prSet/>
      <dgm:spPr/>
      <dgm:t>
        <a:bodyPr/>
        <a:lstStyle/>
        <a:p>
          <a:endParaRPr lang="ru-RU"/>
        </a:p>
      </dgm:t>
    </dgm:pt>
    <dgm:pt modelId="{878FFCF4-D163-436D-BE3B-5B2C5B339FE6}" type="sibTrans" cxnId="{E22B4207-1F24-4CAD-B5B1-64F255487A87}">
      <dgm:prSet/>
      <dgm:spPr/>
      <dgm:t>
        <a:bodyPr/>
        <a:lstStyle/>
        <a:p>
          <a:endParaRPr lang="ru-RU"/>
        </a:p>
      </dgm:t>
    </dgm:pt>
    <dgm:pt modelId="{81BB014A-63D1-4CDF-B56C-B0BA2F65099F}">
      <dgm:prSet custT="1"/>
      <dgm:spPr/>
      <dgm:t>
        <a:bodyPr/>
        <a:lstStyle/>
        <a:p>
          <a:pPr rtl="0"/>
          <a:r>
            <a:rPr lang="ru-RU" sz="1800" b="1" dirty="0" smtClean="0"/>
            <a:t>В 2017 году</a:t>
          </a:r>
          <a:endParaRPr lang="ru-RU" sz="1800" b="1" dirty="0"/>
        </a:p>
      </dgm:t>
    </dgm:pt>
    <dgm:pt modelId="{2AD888A6-3579-4BC0-BE7E-2CD6BF5B2DDF}" type="parTrans" cxnId="{B8367F5B-6240-48A3-92E4-28992982858F}">
      <dgm:prSet/>
      <dgm:spPr/>
      <dgm:t>
        <a:bodyPr/>
        <a:lstStyle/>
        <a:p>
          <a:endParaRPr lang="ru-RU"/>
        </a:p>
      </dgm:t>
    </dgm:pt>
    <dgm:pt modelId="{013F7627-44F7-48EE-A53D-2FB0549FEAEB}" type="sibTrans" cxnId="{B8367F5B-6240-48A3-92E4-28992982858F}">
      <dgm:prSet/>
      <dgm:spPr/>
      <dgm:t>
        <a:bodyPr/>
        <a:lstStyle/>
        <a:p>
          <a:endParaRPr lang="ru-RU"/>
        </a:p>
      </dgm:t>
    </dgm:pt>
    <dgm:pt modelId="{5AF44EC1-3BC2-43CC-B15E-3A213228E16D}">
      <dgm:prSet custT="1"/>
      <dgm:spPr/>
      <dgm:t>
        <a:bodyPr/>
        <a:lstStyle/>
        <a:p>
          <a:pPr rtl="0"/>
          <a:r>
            <a:rPr lang="ru-RU" sz="1800" b="1" dirty="0" smtClean="0"/>
            <a:t>Органы местного самоуправления в Республике Карелия оказали финансовую поддержку в реализации 21 проекта СО НКО на сумму 515,6 тыс. рублей и отдельным мероприятиям 22 СО НКО на сумму более 323 тыс. рублей. </a:t>
          </a:r>
          <a:endParaRPr lang="ru-RU" sz="1800" b="1" dirty="0"/>
        </a:p>
      </dgm:t>
    </dgm:pt>
    <dgm:pt modelId="{8915E847-5131-4AD0-BD9F-F71B3004B113}" type="parTrans" cxnId="{315D5298-AB4A-4160-BF11-691007A90519}">
      <dgm:prSet/>
      <dgm:spPr/>
      <dgm:t>
        <a:bodyPr/>
        <a:lstStyle/>
        <a:p>
          <a:endParaRPr lang="ru-RU"/>
        </a:p>
      </dgm:t>
    </dgm:pt>
    <dgm:pt modelId="{3B1DD0FF-F087-4DA3-8171-CBB28F8E9542}" type="sibTrans" cxnId="{315D5298-AB4A-4160-BF11-691007A90519}">
      <dgm:prSet/>
      <dgm:spPr/>
      <dgm:t>
        <a:bodyPr/>
        <a:lstStyle/>
        <a:p>
          <a:endParaRPr lang="ru-RU"/>
        </a:p>
      </dgm:t>
    </dgm:pt>
    <dgm:pt modelId="{6C304AC4-B9D5-40FA-BE2C-78447AE5B416}">
      <dgm:prSet custT="1"/>
      <dgm:spPr/>
      <dgm:t>
        <a:bodyPr/>
        <a:lstStyle/>
        <a:p>
          <a:pPr rtl="0"/>
          <a:r>
            <a:rPr lang="ru-RU" sz="1800" b="1" dirty="0" smtClean="0"/>
            <a:t>органами исполнительной власти Республики Карелия в рамках своих полномочий за счет средств бюджета Республики Карелия поддержано 22 проекта социально ориентированных некоммерческих организаций на сумму 2,2 млн. рублей. </a:t>
          </a:r>
          <a:endParaRPr lang="ru-RU" sz="1800" b="1" dirty="0"/>
        </a:p>
      </dgm:t>
    </dgm:pt>
    <dgm:pt modelId="{474C034A-DABC-43DC-AA4E-966984B958CA}" type="parTrans" cxnId="{06C85C33-96A6-40E0-8B23-9167905F2255}">
      <dgm:prSet/>
      <dgm:spPr/>
      <dgm:t>
        <a:bodyPr/>
        <a:lstStyle/>
        <a:p>
          <a:endParaRPr lang="ru-RU"/>
        </a:p>
      </dgm:t>
    </dgm:pt>
    <dgm:pt modelId="{BFD0D8AA-A0E0-4F23-9752-5A86E459FF0F}" type="sibTrans" cxnId="{06C85C33-96A6-40E0-8B23-9167905F2255}">
      <dgm:prSet/>
      <dgm:spPr/>
      <dgm:t>
        <a:bodyPr/>
        <a:lstStyle/>
        <a:p>
          <a:endParaRPr lang="ru-RU"/>
        </a:p>
      </dgm:t>
    </dgm:pt>
    <dgm:pt modelId="{54FD9DEC-3D47-44D4-AFDF-AD7C8C50117C}">
      <dgm:prSet custT="1"/>
      <dgm:spPr/>
      <dgm:t>
        <a:bodyPr/>
        <a:lstStyle/>
        <a:p>
          <a:pPr rtl="0"/>
          <a:r>
            <a:rPr lang="ru-RU" sz="1800" b="1" dirty="0" smtClean="0"/>
            <a:t>На сайте Минюста РФ содержится информация о 1344 зарегистрированных общественных организациях Республики Карелия</a:t>
          </a:r>
          <a:endParaRPr lang="ru-RU" sz="1800" b="1" dirty="0"/>
        </a:p>
      </dgm:t>
    </dgm:pt>
    <dgm:pt modelId="{9D4A54E6-2D6D-4817-AAB1-E1A4ED7EC71C}" type="parTrans" cxnId="{A31D2662-996D-4CD2-8201-3CAD6EB3B1DA}">
      <dgm:prSet/>
      <dgm:spPr/>
      <dgm:t>
        <a:bodyPr/>
        <a:lstStyle/>
        <a:p>
          <a:endParaRPr lang="ru-RU"/>
        </a:p>
      </dgm:t>
    </dgm:pt>
    <dgm:pt modelId="{8C8D85C5-2957-489B-AC6B-176946F510E8}" type="sibTrans" cxnId="{A31D2662-996D-4CD2-8201-3CAD6EB3B1DA}">
      <dgm:prSet/>
      <dgm:spPr/>
      <dgm:t>
        <a:bodyPr/>
        <a:lstStyle/>
        <a:p>
          <a:endParaRPr lang="ru-RU"/>
        </a:p>
      </dgm:t>
    </dgm:pt>
    <dgm:pt modelId="{9656E09F-F6C1-43EA-9956-AD78AACA5D01}" type="pres">
      <dgm:prSet presAssocID="{30A22A0E-8F7E-4F87-8FC0-5A4181EA8D9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627F14-9BCF-4D4A-935B-3F1B38254298}" type="pres">
      <dgm:prSet presAssocID="{54FD9DEC-3D47-44D4-AFDF-AD7C8C50117C}" presName="parentText" presStyleLbl="node1" presStyleIdx="0" presStyleCnt="3" custScaleY="869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2FA87-438A-41AA-97D9-39EFD1CC38F8}" type="pres">
      <dgm:prSet presAssocID="{8C8D85C5-2957-489B-AC6B-176946F510E8}" presName="spacer" presStyleCnt="0"/>
      <dgm:spPr/>
    </dgm:pt>
    <dgm:pt modelId="{32308EBE-7E30-4046-98CA-2A7F3FA413D2}" type="pres">
      <dgm:prSet presAssocID="{DB6B16AC-3334-4408-9D91-F8442774899B}" presName="parentText" presStyleLbl="node1" presStyleIdx="1" presStyleCnt="3" custScaleY="87587" custLinFactNeighborY="-48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3E466-3BDC-4ED1-8617-BF02AA38C4BA}" type="pres">
      <dgm:prSet presAssocID="{DB6B16AC-3334-4408-9D91-F8442774899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CA79B-1224-4E8F-8DFB-C3C5385436A1}" type="pres">
      <dgm:prSet presAssocID="{81BB014A-63D1-4CDF-B56C-B0BA2F65099F}" presName="parentText" presStyleLbl="node1" presStyleIdx="2" presStyleCnt="3" custScaleY="413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48D797-325E-4A2D-A0FF-229E5B96541E}" type="pres">
      <dgm:prSet presAssocID="{81BB014A-63D1-4CDF-B56C-B0BA2F65099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D69F5F-E952-4C94-BDC8-DBFA628E7BDB}" srcId="{30A22A0E-8F7E-4F87-8FC0-5A4181EA8D94}" destId="{DB6B16AC-3334-4408-9D91-F8442774899B}" srcOrd="1" destOrd="0" parTransId="{B533EFD8-26C9-4694-9F75-02CA02697746}" sibTransId="{50DBB953-F9D9-4AF5-B075-848F01F1C37B}"/>
    <dgm:cxn modelId="{BDAADA49-E4AB-4056-B417-742845027A71}" type="presOf" srcId="{81BB014A-63D1-4CDF-B56C-B0BA2F65099F}" destId="{808CA79B-1224-4E8F-8DFB-C3C5385436A1}" srcOrd="0" destOrd="0" presId="urn:microsoft.com/office/officeart/2005/8/layout/vList2"/>
    <dgm:cxn modelId="{E22B4207-1F24-4CAD-B5B1-64F255487A87}" srcId="{DB6B16AC-3334-4408-9D91-F8442774899B}" destId="{49AD35B7-CC52-42E1-8E31-F002CDA7B0B9}" srcOrd="1" destOrd="0" parTransId="{028B273C-0984-4B14-B64B-AB703D5CE22B}" sibTransId="{878FFCF4-D163-436D-BE3B-5B2C5B339FE6}"/>
    <dgm:cxn modelId="{8621E152-8567-43C0-9773-7E6EA69435C5}" type="presOf" srcId="{6C304AC4-B9D5-40FA-BE2C-78447AE5B416}" destId="{5548D797-325E-4A2D-A0FF-229E5B96541E}" srcOrd="0" destOrd="0" presId="urn:microsoft.com/office/officeart/2005/8/layout/vList2"/>
    <dgm:cxn modelId="{60DE9435-81B4-44B5-8FC2-8E62653DAF25}" type="presOf" srcId="{9C0F7879-2426-404B-8DF7-8608920463C2}" destId="{2593E466-3BDC-4ED1-8617-BF02AA38C4BA}" srcOrd="0" destOrd="0" presId="urn:microsoft.com/office/officeart/2005/8/layout/vList2"/>
    <dgm:cxn modelId="{315D5298-AB4A-4160-BF11-691007A90519}" srcId="{81BB014A-63D1-4CDF-B56C-B0BA2F65099F}" destId="{5AF44EC1-3BC2-43CC-B15E-3A213228E16D}" srcOrd="1" destOrd="0" parTransId="{8915E847-5131-4AD0-BD9F-F71B3004B113}" sibTransId="{3B1DD0FF-F087-4DA3-8171-CBB28F8E9542}"/>
    <dgm:cxn modelId="{D0C6B183-FC46-4D8A-BE95-1618FB7AB602}" srcId="{DB6B16AC-3334-4408-9D91-F8442774899B}" destId="{9C0F7879-2426-404B-8DF7-8608920463C2}" srcOrd="0" destOrd="0" parTransId="{1087CF8F-D636-478E-841F-ABCC1E72481B}" sibTransId="{E7E47D97-A515-4073-BEFC-D878C13FF767}"/>
    <dgm:cxn modelId="{7417E12E-81A5-4B1D-963E-6551C45A19B9}" type="presOf" srcId="{49AD35B7-CC52-42E1-8E31-F002CDA7B0B9}" destId="{2593E466-3BDC-4ED1-8617-BF02AA38C4BA}" srcOrd="0" destOrd="1" presId="urn:microsoft.com/office/officeart/2005/8/layout/vList2"/>
    <dgm:cxn modelId="{06C85C33-96A6-40E0-8B23-9167905F2255}" srcId="{81BB014A-63D1-4CDF-B56C-B0BA2F65099F}" destId="{6C304AC4-B9D5-40FA-BE2C-78447AE5B416}" srcOrd="0" destOrd="0" parTransId="{474C034A-DABC-43DC-AA4E-966984B958CA}" sibTransId="{BFD0D8AA-A0E0-4F23-9752-5A86E459FF0F}"/>
    <dgm:cxn modelId="{90CF3F90-1CAB-4198-82F9-D717F3914311}" type="presOf" srcId="{5AF44EC1-3BC2-43CC-B15E-3A213228E16D}" destId="{5548D797-325E-4A2D-A0FF-229E5B96541E}" srcOrd="0" destOrd="1" presId="urn:microsoft.com/office/officeart/2005/8/layout/vList2"/>
    <dgm:cxn modelId="{7C60EC3D-C00C-4931-9FD6-E0D7CBEE371D}" type="presOf" srcId="{DB6B16AC-3334-4408-9D91-F8442774899B}" destId="{32308EBE-7E30-4046-98CA-2A7F3FA413D2}" srcOrd="0" destOrd="0" presId="urn:microsoft.com/office/officeart/2005/8/layout/vList2"/>
    <dgm:cxn modelId="{BEF11FD3-7169-45F0-9398-FE53B4BDFFB4}" type="presOf" srcId="{30A22A0E-8F7E-4F87-8FC0-5A4181EA8D94}" destId="{9656E09F-F6C1-43EA-9956-AD78AACA5D01}" srcOrd="0" destOrd="0" presId="urn:microsoft.com/office/officeart/2005/8/layout/vList2"/>
    <dgm:cxn modelId="{B8367F5B-6240-48A3-92E4-28992982858F}" srcId="{30A22A0E-8F7E-4F87-8FC0-5A4181EA8D94}" destId="{81BB014A-63D1-4CDF-B56C-B0BA2F65099F}" srcOrd="2" destOrd="0" parTransId="{2AD888A6-3579-4BC0-BE7E-2CD6BF5B2DDF}" sibTransId="{013F7627-44F7-48EE-A53D-2FB0549FEAEB}"/>
    <dgm:cxn modelId="{0E73ABD0-583C-4900-9279-1CB19E17ABCF}" type="presOf" srcId="{54FD9DEC-3D47-44D4-AFDF-AD7C8C50117C}" destId="{41627F14-9BCF-4D4A-935B-3F1B38254298}" srcOrd="0" destOrd="0" presId="urn:microsoft.com/office/officeart/2005/8/layout/vList2"/>
    <dgm:cxn modelId="{A31D2662-996D-4CD2-8201-3CAD6EB3B1DA}" srcId="{30A22A0E-8F7E-4F87-8FC0-5A4181EA8D94}" destId="{54FD9DEC-3D47-44D4-AFDF-AD7C8C50117C}" srcOrd="0" destOrd="0" parTransId="{9D4A54E6-2D6D-4817-AAB1-E1A4ED7EC71C}" sibTransId="{8C8D85C5-2957-489B-AC6B-176946F510E8}"/>
    <dgm:cxn modelId="{7C2A2DD5-7B4A-478E-A6BD-D590F06CB347}" type="presParOf" srcId="{9656E09F-F6C1-43EA-9956-AD78AACA5D01}" destId="{41627F14-9BCF-4D4A-935B-3F1B38254298}" srcOrd="0" destOrd="0" presId="urn:microsoft.com/office/officeart/2005/8/layout/vList2"/>
    <dgm:cxn modelId="{AD86E2FF-B1A4-41CC-8C4E-574B6E2886EF}" type="presParOf" srcId="{9656E09F-F6C1-43EA-9956-AD78AACA5D01}" destId="{91B2FA87-438A-41AA-97D9-39EFD1CC38F8}" srcOrd="1" destOrd="0" presId="urn:microsoft.com/office/officeart/2005/8/layout/vList2"/>
    <dgm:cxn modelId="{A06217EA-A919-4C3C-A7E9-E72B2837DEAD}" type="presParOf" srcId="{9656E09F-F6C1-43EA-9956-AD78AACA5D01}" destId="{32308EBE-7E30-4046-98CA-2A7F3FA413D2}" srcOrd="2" destOrd="0" presId="urn:microsoft.com/office/officeart/2005/8/layout/vList2"/>
    <dgm:cxn modelId="{B67F8283-B65F-4AEC-B055-E6A013194ECA}" type="presParOf" srcId="{9656E09F-F6C1-43EA-9956-AD78AACA5D01}" destId="{2593E466-3BDC-4ED1-8617-BF02AA38C4BA}" srcOrd="3" destOrd="0" presId="urn:microsoft.com/office/officeart/2005/8/layout/vList2"/>
    <dgm:cxn modelId="{0CAD5104-1264-496D-B42B-84E9CDA63585}" type="presParOf" srcId="{9656E09F-F6C1-43EA-9956-AD78AACA5D01}" destId="{808CA79B-1224-4E8F-8DFB-C3C5385436A1}" srcOrd="4" destOrd="0" presId="urn:microsoft.com/office/officeart/2005/8/layout/vList2"/>
    <dgm:cxn modelId="{31E775F1-921B-45FE-92A1-D9CE03F1D94F}" type="presParOf" srcId="{9656E09F-F6C1-43EA-9956-AD78AACA5D01}" destId="{5548D797-325E-4A2D-A0FF-229E5B96541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6792B50-E8E3-48F0-8FFB-EA4910861544}">
      <dsp:nvSpPr>
        <dsp:cNvPr id="0" name=""/>
        <dsp:cNvSpPr/>
      </dsp:nvSpPr>
      <dsp:spPr>
        <a:xfrm>
          <a:off x="0" y="70573"/>
          <a:ext cx="8229599" cy="69556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Верификация понятий: социальное пространство</a:t>
          </a:r>
          <a:endParaRPr lang="ru-RU" sz="2900" kern="1200" dirty="0"/>
        </a:p>
      </dsp:txBody>
      <dsp:txXfrm>
        <a:off x="0" y="70573"/>
        <a:ext cx="8229599" cy="695565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D8DB94D-3428-490B-8D30-292DA360322C}">
      <dsp:nvSpPr>
        <dsp:cNvPr id="0" name=""/>
        <dsp:cNvSpPr/>
      </dsp:nvSpPr>
      <dsp:spPr>
        <a:xfrm>
          <a:off x="0" y="252584"/>
          <a:ext cx="9144000" cy="9149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Мониторинг результатов участия СО НКО Республики Карелия в конкурсах президентских грантов позволяет:</a:t>
          </a:r>
          <a:endParaRPr lang="ru-RU" sz="2300" b="1" kern="1200" dirty="0"/>
        </a:p>
      </dsp:txBody>
      <dsp:txXfrm>
        <a:off x="0" y="252584"/>
        <a:ext cx="9144000" cy="914940"/>
      </dsp:txXfrm>
    </dsp:sp>
    <dsp:sp modelId="{944B4C20-063D-4C64-9088-6AA1E35727CD}">
      <dsp:nvSpPr>
        <dsp:cNvPr id="0" name=""/>
        <dsp:cNvSpPr/>
      </dsp:nvSpPr>
      <dsp:spPr>
        <a:xfrm>
          <a:off x="0" y="1167525"/>
          <a:ext cx="9144000" cy="19996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определить уровень активности и результативности проектной деятельности СО НКО,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Выявить проблемные зоны и зоны роста, влияющие на конкурентоспособность региональных общественных организаций в конкурсных отборах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Показать специфику тематической направленности проектной деятельности и соотнести ее с поощряемыми государством направлениями деятельности НКО, </a:t>
          </a:r>
          <a:endParaRPr lang="ru-RU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Выявить представленность СО НКО в информационном поле и определить публичные эффекты проектной деятельности .</a:t>
          </a:r>
          <a:endParaRPr lang="ru-RU" sz="1800" kern="1200" dirty="0"/>
        </a:p>
      </dsp:txBody>
      <dsp:txXfrm>
        <a:off x="0" y="1167525"/>
        <a:ext cx="9144000" cy="1999620"/>
      </dsp:txXfrm>
    </dsp:sp>
    <dsp:sp modelId="{C320E2FF-E1AC-42C8-80D6-633EC176DF1B}">
      <dsp:nvSpPr>
        <dsp:cNvPr id="0" name=""/>
        <dsp:cNvSpPr/>
      </dsp:nvSpPr>
      <dsp:spPr>
        <a:xfrm>
          <a:off x="0" y="3167145"/>
          <a:ext cx="9144000" cy="9149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Мониторинг –не самоцель а координация взаимодействия участников гражданского диалога.</a:t>
          </a:r>
          <a:endParaRPr lang="ru-RU" sz="2300" b="1" kern="1200" dirty="0"/>
        </a:p>
      </dsp:txBody>
      <dsp:txXfrm>
        <a:off x="0" y="3167145"/>
        <a:ext cx="9144000" cy="914940"/>
      </dsp:txXfrm>
    </dsp:sp>
    <dsp:sp modelId="{49EC528A-E598-4256-B459-FEADC1E0666D}">
      <dsp:nvSpPr>
        <dsp:cNvPr id="0" name=""/>
        <dsp:cNvSpPr/>
      </dsp:nvSpPr>
      <dsp:spPr>
        <a:xfrm>
          <a:off x="0" y="4082085"/>
          <a:ext cx="9144000" cy="2523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Главная задача: подтверждать, что накопление ряда количественных изменений неизбежно влечёт за собой изменения качественного характера</a:t>
          </a:r>
          <a:r>
            <a:rPr lang="ru-RU" sz="1800" kern="1200" dirty="0" smtClean="0"/>
            <a:t>.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Какая проблема мониторинга остается открытой- в силу ряда чисто финансовых причин при проведении мониторинга использовались только  количественные индикаторы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Решены проблемы: содержательно: сбор и обработка информации, которая может быть использована в проектной деятельности НКО. </a:t>
          </a:r>
          <a:endParaRPr lang="ru-RU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Организационно: укрепились связи как с представителями третьего сектора, так и с организациями, реализующими государственную поддержку  СО НКО в республике.</a:t>
          </a:r>
          <a:endParaRPr lang="ru-RU" sz="1800" kern="1200" dirty="0"/>
        </a:p>
      </dsp:txBody>
      <dsp:txXfrm>
        <a:off x="0" y="4082085"/>
        <a:ext cx="9144000" cy="2523329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3E5AB4-51E7-4287-8DE0-3124DC5C658B}">
      <dsp:nvSpPr>
        <dsp:cNvPr id="0" name=""/>
        <dsp:cNvSpPr/>
      </dsp:nvSpPr>
      <dsp:spPr>
        <a:xfrm>
          <a:off x="0" y="0"/>
          <a:ext cx="9144000" cy="50382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spc="600" dirty="0" smtClean="0">
              <a:latin typeface="+mj-lt"/>
              <a:ea typeface="Microsoft YaHei" panose="020B0503020204020204" pitchFamily="34" charset="-122"/>
              <a:cs typeface="+mn-cs"/>
            </a:rPr>
            <a:t>СТАТИСТИКА УЧАСТИЯ СО НКО в конкурсах</a:t>
          </a:r>
          <a:endParaRPr lang="ru-RU" sz="2400" b="1" i="0" kern="1200" spc="600" dirty="0">
            <a:latin typeface="+mj-lt"/>
            <a:ea typeface="Microsoft YaHei" panose="020B0503020204020204" pitchFamily="34" charset="-122"/>
            <a:cs typeface="+mn-cs"/>
          </a:endParaRPr>
        </a:p>
      </dsp:txBody>
      <dsp:txXfrm>
        <a:off x="0" y="0"/>
        <a:ext cx="9144000" cy="503828"/>
      </dsp:txXfrm>
    </dsp:sp>
    <dsp:sp modelId="{8D6FA2B2-C0F0-498E-8C97-F101E1651517}">
      <dsp:nvSpPr>
        <dsp:cNvPr id="0" name=""/>
        <dsp:cNvSpPr/>
      </dsp:nvSpPr>
      <dsp:spPr>
        <a:xfrm>
          <a:off x="0" y="2819794"/>
          <a:ext cx="9144000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5400" rIns="142240" bIns="25400" numCol="1" spcCol="1270" anchor="t" anchorCtr="0">
          <a:noAutofit/>
        </a:bodyPr>
        <a:lstStyle/>
        <a:p>
          <a:pPr marL="0" lvl="1" indent="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  <a:p>
          <a:pPr marL="0" lvl="1" indent="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  <a:p>
          <a:pPr marL="0" lvl="1" indent="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  <a:p>
          <a:pPr marL="0" lvl="2" indent="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  <a:p>
          <a:pPr marL="0" lvl="2" indent="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000" b="1" kern="1200" dirty="0"/>
        </a:p>
      </dsp:txBody>
      <dsp:txXfrm>
        <a:off x="0" y="2819794"/>
        <a:ext cx="9144000" cy="172224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982C53-DFDE-4130-BFD5-76453F66D9EC}">
      <dsp:nvSpPr>
        <dsp:cNvPr id="0" name=""/>
        <dsp:cNvSpPr/>
      </dsp:nvSpPr>
      <dsp:spPr>
        <a:xfrm>
          <a:off x="128350" y="313293"/>
          <a:ext cx="2265661" cy="13593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В 2013-2016 годах </a:t>
          </a:r>
          <a:r>
            <a:rPr lang="ru-RU" sz="1800" b="1" u="none" kern="1200" dirty="0" smtClean="0"/>
            <a:t>ПРИНИМАЛИ УЧАСТИЕ В КОНКУРСАХ            </a:t>
          </a:r>
          <a:r>
            <a:rPr lang="ru-RU" sz="1800" b="1" kern="1200" dirty="0" smtClean="0"/>
            <a:t>123 ОРГАНИЗАЦИИ  </a:t>
          </a:r>
          <a:endParaRPr lang="ru-RU" sz="1800" kern="1200" dirty="0"/>
        </a:p>
      </dsp:txBody>
      <dsp:txXfrm>
        <a:off x="128350" y="313293"/>
        <a:ext cx="2265661" cy="1359396"/>
      </dsp:txXfrm>
    </dsp:sp>
    <dsp:sp modelId="{82381E63-2DA5-412B-BF4F-A454287C8CAD}">
      <dsp:nvSpPr>
        <dsp:cNvPr id="0" name=""/>
        <dsp:cNvSpPr/>
      </dsp:nvSpPr>
      <dsp:spPr>
        <a:xfrm>
          <a:off x="2599981" y="288033"/>
          <a:ext cx="2059691" cy="14099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23 организации – из районов республики     (18,7% от общего числа участников)</a:t>
          </a:r>
          <a:endParaRPr lang="ru-RU" sz="1800" kern="1200" dirty="0"/>
        </a:p>
      </dsp:txBody>
      <dsp:txXfrm>
        <a:off x="2599981" y="288033"/>
        <a:ext cx="2059691" cy="1409916"/>
      </dsp:txXfrm>
    </dsp:sp>
    <dsp:sp modelId="{0DC38157-752D-4086-A1C2-099457F212ED}">
      <dsp:nvSpPr>
        <dsp:cNvPr id="0" name=""/>
        <dsp:cNvSpPr/>
      </dsp:nvSpPr>
      <dsp:spPr>
        <a:xfrm>
          <a:off x="44078" y="2033902"/>
          <a:ext cx="2059691" cy="9758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/>
            <a:t>ПОДАНО</a:t>
          </a:r>
          <a:r>
            <a:rPr lang="ru-RU" sz="1800" b="1" kern="1200" dirty="0" smtClean="0"/>
            <a:t> - 380 заявок</a:t>
          </a:r>
          <a:endParaRPr lang="ru-RU" sz="1800" b="1" kern="1200" dirty="0"/>
        </a:p>
      </dsp:txBody>
      <dsp:txXfrm>
        <a:off x="44078" y="2033902"/>
        <a:ext cx="2059691" cy="975849"/>
      </dsp:txXfrm>
    </dsp:sp>
    <dsp:sp modelId="{69A097E7-4A0D-43F4-AEC6-297E34E4DAE8}">
      <dsp:nvSpPr>
        <dsp:cNvPr id="0" name=""/>
        <dsp:cNvSpPr/>
      </dsp:nvSpPr>
      <dsp:spPr>
        <a:xfrm>
          <a:off x="2309739" y="1903919"/>
          <a:ext cx="2434205" cy="12358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/>
            <a:t>ГРАНТОПОЛУЧАТЕЛИ </a:t>
          </a:r>
          <a:r>
            <a:rPr lang="ru-RU" sz="1800" b="1" kern="1200" dirty="0" smtClean="0"/>
            <a:t>– 32 организации         (26 % от общего числа участников ) </a:t>
          </a:r>
          <a:endParaRPr lang="ru-RU" sz="1800" b="1" kern="1200" dirty="0"/>
        </a:p>
      </dsp:txBody>
      <dsp:txXfrm>
        <a:off x="2309739" y="1903919"/>
        <a:ext cx="2434205" cy="1235815"/>
      </dsp:txXfrm>
    </dsp:sp>
    <dsp:sp modelId="{98E62E6A-6289-4E8C-8394-F908E8C30E8A}">
      <dsp:nvSpPr>
        <dsp:cNvPr id="0" name=""/>
        <dsp:cNvSpPr/>
      </dsp:nvSpPr>
      <dsp:spPr>
        <a:xfrm>
          <a:off x="0" y="3441801"/>
          <a:ext cx="2347719" cy="13219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8 ОРГАНИЗАЦИЙ (25%) – ГРАНТОПОЛУЧАТЕЛИ ИЗ РАЙОНОВ РЕСПУБЛИКИ</a:t>
          </a:r>
          <a:endParaRPr lang="ru-RU" sz="1800" kern="1200" dirty="0"/>
        </a:p>
      </dsp:txBody>
      <dsp:txXfrm>
        <a:off x="0" y="3441801"/>
        <a:ext cx="2347719" cy="1321951"/>
      </dsp:txXfrm>
    </dsp:sp>
    <dsp:sp modelId="{DCF18682-488D-43CC-BDAF-3EFBE2E52974}">
      <dsp:nvSpPr>
        <dsp:cNvPr id="0" name=""/>
        <dsp:cNvSpPr/>
      </dsp:nvSpPr>
      <dsp:spPr>
        <a:xfrm>
          <a:off x="2641010" y="3345704"/>
          <a:ext cx="2059691" cy="15141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/>
            <a:t>ОБЩЕЕ КОЛИЧЕСТВО ВЫДЕЛЕННЫХ ГРАНТОВ </a:t>
          </a:r>
          <a:r>
            <a:rPr lang="ru-RU" sz="1800" b="1" kern="1200" dirty="0" smtClean="0"/>
            <a:t>–             51 (13,4 % от числа заявок) </a:t>
          </a:r>
          <a:endParaRPr lang="ru-RU" sz="1800" b="1" kern="1200" dirty="0"/>
        </a:p>
      </dsp:txBody>
      <dsp:txXfrm>
        <a:off x="2641010" y="3345704"/>
        <a:ext cx="2059691" cy="1514145"/>
      </dsp:txXfrm>
    </dsp:sp>
    <dsp:sp modelId="{39A6FD72-BEFF-4284-98C2-F4C14F8C2790}">
      <dsp:nvSpPr>
        <dsp:cNvPr id="0" name=""/>
        <dsp:cNvSpPr/>
      </dsp:nvSpPr>
      <dsp:spPr>
        <a:xfrm>
          <a:off x="1043611" y="5184580"/>
          <a:ext cx="2785074" cy="883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sng" kern="1200" dirty="0" smtClean="0"/>
            <a:t>СУММА ВЫДЕЛЕННЫХ ГРАНТОВ </a:t>
          </a:r>
          <a:r>
            <a:rPr lang="ru-RU" sz="1800" b="1" kern="1200" dirty="0" smtClean="0"/>
            <a:t>                             </a:t>
          </a:r>
          <a:r>
            <a:rPr lang="ru-RU" sz="1800" b="1" i="0" u="none" kern="1200" dirty="0" smtClean="0"/>
            <a:t>42421511</a:t>
          </a:r>
          <a:r>
            <a:rPr lang="ru-RU" sz="1800" b="1" kern="1200" dirty="0" smtClean="0"/>
            <a:t>рублей</a:t>
          </a:r>
          <a:endParaRPr lang="ru-RU" sz="1800" b="1" kern="1200" dirty="0"/>
        </a:p>
      </dsp:txBody>
      <dsp:txXfrm>
        <a:off x="1043611" y="5184580"/>
        <a:ext cx="2785074" cy="883459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E8093DF-1D02-42FD-9791-B529E4D70C3D}">
      <dsp:nvSpPr>
        <dsp:cNvPr id="0" name=""/>
        <dsp:cNvSpPr/>
      </dsp:nvSpPr>
      <dsp:spPr>
        <a:xfrm>
          <a:off x="0" y="464268"/>
          <a:ext cx="4048547" cy="7056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6142C-60CE-4DE6-A2D8-67B9B8BFD7FE}">
      <dsp:nvSpPr>
        <dsp:cNvPr id="0" name=""/>
        <dsp:cNvSpPr/>
      </dsp:nvSpPr>
      <dsp:spPr>
        <a:xfrm>
          <a:off x="202427" y="50988"/>
          <a:ext cx="2833982" cy="826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118" tIns="0" rIns="10711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>
              <a:solidFill>
                <a:srgbClr val="C00000"/>
              </a:solidFill>
            </a:rPr>
            <a:t>В 2017 году </a:t>
          </a:r>
          <a:endParaRPr lang="ru-RU" sz="1800" b="1" u="none" kern="1200" dirty="0">
            <a:solidFill>
              <a:srgbClr val="C00000"/>
            </a:solidFill>
          </a:endParaRPr>
        </a:p>
      </dsp:txBody>
      <dsp:txXfrm>
        <a:off x="202427" y="50988"/>
        <a:ext cx="2833982" cy="826560"/>
      </dsp:txXfrm>
    </dsp:sp>
    <dsp:sp modelId="{D1A68DAF-F4A0-49A0-ABC0-B3B4C70771D2}">
      <dsp:nvSpPr>
        <dsp:cNvPr id="0" name=""/>
        <dsp:cNvSpPr/>
      </dsp:nvSpPr>
      <dsp:spPr>
        <a:xfrm>
          <a:off x="0" y="1817004"/>
          <a:ext cx="4048547" cy="1808099"/>
        </a:xfrm>
        <a:prstGeom prst="rect">
          <a:avLst/>
        </a:prstGeom>
        <a:solidFill>
          <a:srgbClr val="EDF2E6">
            <a:alpha val="89804"/>
          </a:srgb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4212" tIns="583184" rIns="31421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/>
            <a:t>ПОДАНО - 47 заявок</a:t>
          </a:r>
          <a:endParaRPr lang="ru-RU" sz="1800" b="1" u="none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/>
            <a:t>ВЫДЕЛЕНО - 12 грантов</a:t>
          </a:r>
          <a:endParaRPr lang="ru-RU" sz="1800" b="1" u="none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/>
            <a:t>СУММА ВЫДЕЛЕННЫХ ГРАНТОВ  - </a:t>
          </a:r>
          <a:r>
            <a:rPr lang="ru-RU" sz="1800" b="1" i="0" u="none" kern="1200" dirty="0" smtClean="0"/>
            <a:t>15 708 077 </a:t>
          </a:r>
          <a:r>
            <a:rPr lang="ru-RU" sz="1800" b="0" i="0" u="none" kern="1200" dirty="0" smtClean="0"/>
            <a:t>  </a:t>
          </a:r>
          <a:r>
            <a:rPr lang="ru-RU" sz="1800" b="1" u="none" kern="1200" dirty="0" smtClean="0"/>
            <a:t> рублей</a:t>
          </a:r>
          <a:endParaRPr lang="ru-RU" sz="1800" b="1" u="none" kern="1200" dirty="0"/>
        </a:p>
      </dsp:txBody>
      <dsp:txXfrm>
        <a:off x="0" y="1817004"/>
        <a:ext cx="4048547" cy="1808099"/>
      </dsp:txXfrm>
    </dsp:sp>
    <dsp:sp modelId="{B78D46D6-D64F-4F2C-BA5E-A3538152F22C}">
      <dsp:nvSpPr>
        <dsp:cNvPr id="0" name=""/>
        <dsp:cNvSpPr/>
      </dsp:nvSpPr>
      <dsp:spPr>
        <a:xfrm>
          <a:off x="202427" y="1321068"/>
          <a:ext cx="3117381" cy="909216"/>
        </a:xfrm>
        <a:prstGeom prst="roundRect">
          <a:avLst/>
        </a:prstGeom>
        <a:solidFill>
          <a:srgbClr val="EDF2E6">
            <a:alpha val="89804"/>
          </a:srgb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118" tIns="0" rIns="10711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/>
            <a:t>В 1 конкурсе  ПРИНИМАЛИ УЧАСТИЕ 45 организаций  </a:t>
          </a:r>
          <a:endParaRPr lang="ru-RU" sz="1800" b="1" u="none" kern="1200" dirty="0"/>
        </a:p>
      </dsp:txBody>
      <dsp:txXfrm>
        <a:off x="202427" y="1321068"/>
        <a:ext cx="3117381" cy="909216"/>
      </dsp:txXfrm>
    </dsp:sp>
    <dsp:sp modelId="{0C0BD807-F30C-4036-81FA-60F99B10D964}">
      <dsp:nvSpPr>
        <dsp:cNvPr id="0" name=""/>
        <dsp:cNvSpPr/>
      </dsp:nvSpPr>
      <dsp:spPr>
        <a:xfrm>
          <a:off x="0" y="4189584"/>
          <a:ext cx="4048547" cy="180809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4212" tIns="583184" rIns="314212" bIns="128016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/>
            <a:t>ВЫДЕЛЕН 31 грант </a:t>
          </a:r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/>
            <a:t>СУММА ВЫДЕЛЕННЫХ ГРАНТОВ - </a:t>
          </a:r>
          <a:r>
            <a:rPr lang="ru-RU" sz="1800" b="1" i="0" u="none" kern="1200" dirty="0" smtClean="0"/>
            <a:t>41 288 076 рублей</a:t>
          </a:r>
          <a:endParaRPr lang="ru-RU" sz="1800" b="1" u="none" kern="1200" dirty="0" smtClean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u="none" kern="1200" dirty="0" smtClean="0">
              <a:solidFill>
                <a:srgbClr val="FF0000"/>
              </a:solidFill>
            </a:rPr>
            <a:t>ОБЩАЯ СУММА = 56996152,84</a:t>
          </a:r>
        </a:p>
      </dsp:txBody>
      <dsp:txXfrm>
        <a:off x="0" y="4189584"/>
        <a:ext cx="4048547" cy="1808099"/>
      </dsp:txXfrm>
    </dsp:sp>
    <dsp:sp modelId="{4CA20FAC-AFD6-45A6-ACBE-01B188C8E137}">
      <dsp:nvSpPr>
        <dsp:cNvPr id="0" name=""/>
        <dsp:cNvSpPr/>
      </dsp:nvSpPr>
      <dsp:spPr>
        <a:xfrm>
          <a:off x="202427" y="3776304"/>
          <a:ext cx="3241878" cy="8265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118" tIns="0" rIns="107118" bIns="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u="none" kern="1200" dirty="0" smtClean="0"/>
            <a:t>Во 2 конкурсе ПРИНИМАЛИ УЧАСТИЕ 106 организаций</a:t>
          </a:r>
        </a:p>
      </dsp:txBody>
      <dsp:txXfrm>
        <a:off x="202427" y="3776304"/>
        <a:ext cx="3241878" cy="82656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48EB9E-BA84-48EB-BA7B-9074B13EDE2F}">
      <dsp:nvSpPr>
        <dsp:cNvPr id="0" name=""/>
        <dsp:cNvSpPr/>
      </dsp:nvSpPr>
      <dsp:spPr>
        <a:xfrm>
          <a:off x="0" y="14639"/>
          <a:ext cx="9144000" cy="875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Соотношение выделенных средств по направлению «социальное обслуживание, социальная поддержка и защита граждан»  в 2013-2018</a:t>
          </a:r>
          <a:endParaRPr lang="ru-RU" sz="2200" kern="1200" dirty="0"/>
        </a:p>
      </dsp:txBody>
      <dsp:txXfrm>
        <a:off x="0" y="14639"/>
        <a:ext cx="9144000" cy="875160"/>
      </dsp:txXfrm>
    </dsp:sp>
    <dsp:sp modelId="{6BF1B112-151C-44E7-96D2-ADA92B712DC6}">
      <dsp:nvSpPr>
        <dsp:cNvPr id="0" name=""/>
        <dsp:cNvSpPr/>
      </dsp:nvSpPr>
      <dsp:spPr>
        <a:xfrm>
          <a:off x="0" y="889800"/>
          <a:ext cx="9144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0" i="0" u="none" kern="1200" dirty="0" smtClean="0"/>
            <a:t>Общая сумма грантов за 2013-2018 год составила   28 423 260</a:t>
          </a:r>
          <a:endParaRPr lang="ru-RU" sz="1700" kern="1200" dirty="0"/>
        </a:p>
      </dsp:txBody>
      <dsp:txXfrm>
        <a:off x="0" y="889800"/>
        <a:ext cx="9144000" cy="36432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48EB9E-BA84-48EB-BA7B-9074B13EDE2F}">
      <dsp:nvSpPr>
        <dsp:cNvPr id="0" name=""/>
        <dsp:cNvSpPr/>
      </dsp:nvSpPr>
      <dsp:spPr>
        <a:xfrm>
          <a:off x="0" y="14639"/>
          <a:ext cx="9144000" cy="8751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Соотношение выделенных средств по направлению «охрана здоровья граждан, пропаганда здорового образа жизни» в 2013-2018</a:t>
          </a:r>
          <a:endParaRPr lang="ru-RU" sz="2200" kern="1200" dirty="0"/>
        </a:p>
      </dsp:txBody>
      <dsp:txXfrm>
        <a:off x="0" y="14639"/>
        <a:ext cx="9144000" cy="875160"/>
      </dsp:txXfrm>
    </dsp:sp>
    <dsp:sp modelId="{6BF1B112-151C-44E7-96D2-ADA92B712DC6}">
      <dsp:nvSpPr>
        <dsp:cNvPr id="0" name=""/>
        <dsp:cNvSpPr/>
      </dsp:nvSpPr>
      <dsp:spPr>
        <a:xfrm>
          <a:off x="0" y="889800"/>
          <a:ext cx="91440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700" b="1" i="0" u="none" kern="1200" dirty="0" smtClean="0"/>
            <a:t>Общая сумма за 2013-2018 год составила    29 593 887</a:t>
          </a:r>
          <a:endParaRPr lang="ru-RU" sz="1700" b="1" kern="1200" dirty="0"/>
        </a:p>
      </dsp:txBody>
      <dsp:txXfrm>
        <a:off x="0" y="889800"/>
        <a:ext cx="9144000" cy="36432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AD3E06E-066E-47E4-A4DC-DC319F699A6F}">
      <dsp:nvSpPr>
        <dsp:cNvPr id="0" name=""/>
        <dsp:cNvSpPr/>
      </dsp:nvSpPr>
      <dsp:spPr>
        <a:xfrm>
          <a:off x="0" y="22069"/>
          <a:ext cx="9144000" cy="1099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Наиболее масштабные проекты 2017-2018 года по </a:t>
          </a:r>
          <a:r>
            <a:rPr lang="ru-RU" sz="2000" b="1" kern="1200" dirty="0" err="1" smtClean="0"/>
            <a:t>грантовым</a:t>
          </a:r>
          <a:r>
            <a:rPr lang="ru-RU" sz="2000" b="1" kern="1200" dirty="0" smtClean="0"/>
            <a:t> направлениям:                                                       «социальное обслуживание, социальная поддержка и защита граждан»                                                   и   «охрана здоровья граждан, пропаганда здорового образа жизни» </a:t>
          </a:r>
          <a:endParaRPr lang="ru-RU" sz="2000" kern="1200" dirty="0"/>
        </a:p>
      </dsp:txBody>
      <dsp:txXfrm>
        <a:off x="0" y="22069"/>
        <a:ext cx="9144000" cy="1099800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EFAC59-99BD-404C-83D2-7D3AF342534E}">
      <dsp:nvSpPr>
        <dsp:cNvPr id="0" name=""/>
        <dsp:cNvSpPr/>
      </dsp:nvSpPr>
      <dsp:spPr>
        <a:xfrm>
          <a:off x="0" y="324733"/>
          <a:ext cx="8820471" cy="2097899"/>
        </a:xfrm>
        <a:prstGeom prst="rect">
          <a:avLst/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4567" tIns="374904" rIns="684567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КРОО защиты животных «ПЕРВЫЙ ПРИЮТ» проект  </a:t>
          </a:r>
          <a:r>
            <a:rPr lang="ru-RU" sz="1800" b="1" i="1" kern="1200" dirty="0" smtClean="0"/>
            <a:t>Дай лапу, друг: система организации досуга, воспитания, реабилитации и формирования социально-ответственного отношения к животным у детей на базе общественного приюта для животных </a:t>
          </a:r>
          <a:r>
            <a:rPr lang="ru-RU" sz="1800" b="1" kern="1200" dirty="0" smtClean="0"/>
            <a:t>- 2 080 462 </a:t>
          </a:r>
          <a:r>
            <a:rPr lang="ru-RU" sz="1800" b="1" kern="1200" dirty="0" err="1" smtClean="0"/>
            <a:t>руб</a:t>
          </a:r>
          <a:r>
            <a:rPr lang="ru-RU" sz="1800" b="1" kern="1200" dirty="0" smtClean="0"/>
            <a:t>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latin typeface="+mn-lt"/>
            </a:rPr>
            <a:t>КРОО ПО ПОДДЕРЖКЕ ЖИТЕЛЕЙ СЕЛА «РУЧЕЙ ЖИЗНИ»</a:t>
          </a:r>
          <a:r>
            <a:rPr lang="ru-RU" sz="1800" b="1" kern="1200" dirty="0" smtClean="0"/>
            <a:t> проект  </a:t>
          </a:r>
          <a:r>
            <a:rPr lang="ru-RU" sz="1800" b="1" kern="1200" dirty="0" smtClean="0">
              <a:latin typeface="+mn-lt"/>
            </a:rPr>
            <a:t>Сфера здорового образа жизни "</a:t>
          </a:r>
          <a:r>
            <a:rPr lang="ru-RU" sz="1800" b="1" kern="1200" dirty="0" err="1" smtClean="0">
              <a:latin typeface="+mn-lt"/>
            </a:rPr>
            <a:t>Кивачские</a:t>
          </a:r>
          <a:r>
            <a:rPr lang="ru-RU" sz="1800" b="1" kern="1200" dirty="0" smtClean="0">
              <a:latin typeface="+mn-lt"/>
            </a:rPr>
            <a:t> пожни" </a:t>
          </a:r>
          <a:r>
            <a:rPr lang="ru-RU" sz="1800" b="1" i="1" kern="1200" dirty="0" smtClean="0"/>
            <a:t> -    </a:t>
          </a:r>
          <a:r>
            <a:rPr lang="ru-RU" sz="1800" b="1" kern="1200" dirty="0" smtClean="0">
              <a:latin typeface="+mn-lt"/>
            </a:rPr>
            <a:t>3 799 068 </a:t>
          </a:r>
          <a:r>
            <a:rPr lang="ru-RU" sz="1800" b="1" kern="1200" dirty="0" smtClean="0"/>
            <a:t>руб.</a:t>
          </a:r>
          <a:endParaRPr lang="ru-RU" sz="1800" kern="1200" dirty="0"/>
        </a:p>
      </dsp:txBody>
      <dsp:txXfrm>
        <a:off x="0" y="324733"/>
        <a:ext cx="8820471" cy="2097899"/>
      </dsp:txXfrm>
    </dsp:sp>
    <dsp:sp modelId="{08D80F48-94DD-4909-9B2E-457C38022CCF}">
      <dsp:nvSpPr>
        <dsp:cNvPr id="0" name=""/>
        <dsp:cNvSpPr/>
      </dsp:nvSpPr>
      <dsp:spPr>
        <a:xfrm>
          <a:off x="441023" y="59053"/>
          <a:ext cx="617433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375" tIns="0" rIns="233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2017 </a:t>
          </a:r>
          <a:endParaRPr lang="ru-RU" sz="1800" kern="1200" dirty="0"/>
        </a:p>
      </dsp:txBody>
      <dsp:txXfrm>
        <a:off x="441023" y="59053"/>
        <a:ext cx="6174330" cy="531360"/>
      </dsp:txXfrm>
    </dsp:sp>
    <dsp:sp modelId="{833993E8-8979-42C1-BDAB-A5E71E1F0D21}">
      <dsp:nvSpPr>
        <dsp:cNvPr id="0" name=""/>
        <dsp:cNvSpPr/>
      </dsp:nvSpPr>
      <dsp:spPr>
        <a:xfrm>
          <a:off x="0" y="2785514"/>
          <a:ext cx="8820471" cy="2268000"/>
        </a:xfrm>
        <a:prstGeom prst="rect">
          <a:avLst/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4567" tIns="374904" rIns="684567" bIns="128016" numCol="1" spcCol="1270" anchor="t" anchorCtr="0">
          <a:noAutofit/>
        </a:bodyPr>
        <a:lstStyle/>
        <a:p>
          <a:pPr marL="0" lvl="1" indent="-171450" algn="l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800" b="1" kern="1200" dirty="0" smtClean="0"/>
            <a:t>Городское общественное благотворительное учреждение «ЦЕНТР СОЦИАЛЬНО-ПЕДАГОГИЧЕСКОЙ РЕАБИЛИТАЦИИ ДЕТЕЙ С ОГРАНИЧЕННЫМИ ВОЗМОЖНОСТЯМИ – БЛАГОДАТЬ» проект  «Инклюзивный центр психологической реабилитации и социальной адаптации «Твой Мир»  9 929 476</a:t>
          </a:r>
          <a:endParaRPr lang="ru-RU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/>
            <a:t>РОО «ФЕДЕРАЦИЯ ГО РЕСПУБЛИКИ КАРЕЛИЯ» - проект Академия стратегии и творчества.  2 999 909</a:t>
          </a:r>
        </a:p>
      </dsp:txBody>
      <dsp:txXfrm>
        <a:off x="0" y="2785514"/>
        <a:ext cx="8820471" cy="2268000"/>
      </dsp:txXfrm>
    </dsp:sp>
    <dsp:sp modelId="{19EAE84C-010C-41B3-9B8C-96BC9158418D}">
      <dsp:nvSpPr>
        <dsp:cNvPr id="0" name=""/>
        <dsp:cNvSpPr/>
      </dsp:nvSpPr>
      <dsp:spPr>
        <a:xfrm>
          <a:off x="441023" y="2519833"/>
          <a:ext cx="6174330" cy="53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375" tIns="0" rIns="23337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2018</a:t>
          </a:r>
          <a:endParaRPr lang="ru-RU" sz="1800" b="1" kern="1200" dirty="0"/>
        </a:p>
      </dsp:txBody>
      <dsp:txXfrm>
        <a:off x="441023" y="2519833"/>
        <a:ext cx="6174330" cy="5313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1C215A-9B19-46E3-82A7-1AD8E55B4666}">
      <dsp:nvSpPr>
        <dsp:cNvPr id="0" name=""/>
        <dsp:cNvSpPr/>
      </dsp:nvSpPr>
      <dsp:spPr>
        <a:xfrm>
          <a:off x="0" y="15440"/>
          <a:ext cx="9144000" cy="11231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Социальное пространство –совокупность «точек вращения»  </a:t>
          </a:r>
          <a:r>
            <a:rPr lang="ru-RU" sz="2000" kern="1200" dirty="0" smtClean="0"/>
            <a:t>(</a:t>
          </a:r>
          <a:r>
            <a:rPr lang="ru-RU" sz="2000" i="1" kern="1200" dirty="0" err="1" smtClean="0"/>
            <a:t>Герг</a:t>
          </a:r>
          <a:r>
            <a:rPr lang="ru-RU" sz="2000" i="1" kern="1200" dirty="0" smtClean="0"/>
            <a:t> </a:t>
          </a:r>
          <a:r>
            <a:rPr lang="ru-RU" sz="2000" i="1" kern="1200" dirty="0" err="1" smtClean="0"/>
            <a:t>Зиммель</a:t>
          </a:r>
          <a:r>
            <a:rPr lang="ru-RU" sz="2000" kern="1200" dirty="0" smtClean="0"/>
            <a:t>)— </a:t>
          </a:r>
          <a:r>
            <a:rPr lang="ru-RU" sz="2000" b="1" kern="1200" dirty="0" smtClean="0"/>
            <a:t>современный человек «вращается в разных кругах», соприкасаясь с различными </a:t>
          </a:r>
          <a:r>
            <a:rPr lang="ru-RU" sz="2000" b="1" kern="1200" dirty="0" err="1" smtClean="0"/>
            <a:t>социокультурными</a:t>
          </a:r>
          <a:r>
            <a:rPr lang="ru-RU" sz="2000" b="1" kern="1200" dirty="0" smtClean="0"/>
            <a:t> мирами. </a:t>
          </a:r>
          <a:endParaRPr lang="ru-RU" sz="2000" b="1" kern="1200" dirty="0"/>
        </a:p>
      </dsp:txBody>
      <dsp:txXfrm>
        <a:off x="0" y="15440"/>
        <a:ext cx="9144000" cy="1123199"/>
      </dsp:txXfrm>
    </dsp:sp>
    <dsp:sp modelId="{170F95D2-4F00-40F9-B143-24E61AEF760C}">
      <dsp:nvSpPr>
        <dsp:cNvPr id="0" name=""/>
        <dsp:cNvSpPr/>
      </dsp:nvSpPr>
      <dsp:spPr>
        <a:xfrm>
          <a:off x="0" y="1138640"/>
          <a:ext cx="9144000" cy="2136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Социальное пространство - место соединения разнородных духовных элементов: взглядов, ценностей, смыслов 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Социальное пространство – интеллектуальная сфера жизни, место возникновения и существования социальных различий; 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Социальное пространство – семантическая сфера жизни: место существования взглядов, значений, смыслов, объективированных в знаках и символах; 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Социальное пространство – место </a:t>
          </a:r>
          <a:r>
            <a:rPr lang="ru-RU" sz="1900" kern="1200" dirty="0" err="1" smtClean="0"/>
            <a:t>социокультурных</a:t>
          </a:r>
          <a:r>
            <a:rPr lang="ru-RU" sz="1900" kern="1200" dirty="0" smtClean="0"/>
            <a:t> инноваций</a:t>
          </a:r>
          <a:endParaRPr lang="ru-RU" sz="1900" kern="1200" dirty="0"/>
        </a:p>
      </dsp:txBody>
      <dsp:txXfrm>
        <a:off x="0" y="1138640"/>
        <a:ext cx="9144000" cy="2136240"/>
      </dsp:txXfrm>
    </dsp:sp>
    <dsp:sp modelId="{60A1098E-C07A-4A48-A114-03E494615400}">
      <dsp:nvSpPr>
        <dsp:cNvPr id="0" name=""/>
        <dsp:cNvSpPr/>
      </dsp:nvSpPr>
      <dsp:spPr>
        <a:xfrm>
          <a:off x="0" y="3274880"/>
          <a:ext cx="9144000" cy="8481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Наличие общего пространства означает, что соприкоснулись между собой элементы, ранее независимые. </a:t>
          </a:r>
          <a:endParaRPr lang="ru-RU" sz="2000" kern="1200" dirty="0"/>
        </a:p>
      </dsp:txBody>
      <dsp:txXfrm>
        <a:off x="0" y="3274880"/>
        <a:ext cx="9144000" cy="848150"/>
      </dsp:txXfrm>
    </dsp:sp>
    <dsp:sp modelId="{C2C0953D-C5CA-4821-9041-072CB6C68E55}">
      <dsp:nvSpPr>
        <dsp:cNvPr id="0" name=""/>
        <dsp:cNvSpPr/>
      </dsp:nvSpPr>
      <dsp:spPr>
        <a:xfrm>
          <a:off x="0" y="4123031"/>
          <a:ext cx="9144000" cy="173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Это  ставит задачу структурирования социального пространства по культурно-историческим единицам - целостным пространственно-поведенческий комплексам, в которых схемы поведения людей </a:t>
          </a:r>
          <a:r>
            <a:rPr lang="ru-RU" sz="1900" kern="1200" dirty="0" err="1" smtClean="0"/>
            <a:t>взаимосбалансированы</a:t>
          </a:r>
          <a:r>
            <a:rPr lang="ru-RU" sz="1900" kern="1200" dirty="0" smtClean="0"/>
            <a:t> с материально-пространственными условиями.</a:t>
          </a:r>
          <a:endParaRPr lang="ru-RU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b="1" kern="1200" dirty="0" smtClean="0"/>
            <a:t>Эти свойства социального пространства позволяют  людям наиболее эффективно и экономично  создавать привлекательную среду проживания. </a:t>
          </a:r>
          <a:endParaRPr lang="ru-RU" sz="1900" b="1" kern="1200" dirty="0"/>
        </a:p>
      </dsp:txBody>
      <dsp:txXfrm>
        <a:off x="0" y="4123031"/>
        <a:ext cx="9144000" cy="1738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1C215A-9B19-46E3-82A7-1AD8E55B4666}">
      <dsp:nvSpPr>
        <dsp:cNvPr id="0" name=""/>
        <dsp:cNvSpPr/>
      </dsp:nvSpPr>
      <dsp:spPr>
        <a:xfrm>
          <a:off x="0" y="1515"/>
          <a:ext cx="7236296" cy="4858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ВЕРИФИКАЦИЯ ПОНЯТИЙ: КРЕАТИВНОЕ ПРОСТРАНСТВО</a:t>
          </a:r>
          <a:endParaRPr lang="ru-RU" sz="2000" b="1" kern="1200" dirty="0"/>
        </a:p>
      </dsp:txBody>
      <dsp:txXfrm>
        <a:off x="0" y="1515"/>
        <a:ext cx="7236296" cy="485869"/>
      </dsp:txXfrm>
    </dsp:sp>
    <dsp:sp modelId="{170F95D2-4F00-40F9-B143-24E61AEF760C}">
      <dsp:nvSpPr>
        <dsp:cNvPr id="0" name=""/>
        <dsp:cNvSpPr/>
      </dsp:nvSpPr>
      <dsp:spPr>
        <a:xfrm>
          <a:off x="0" y="487385"/>
          <a:ext cx="7236296" cy="6369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752" tIns="22860" rIns="128016" bIns="2286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«Городские проблемы складываются из совокупности частных жизненных дилемм, каждая из которых представляет фрагмент опыта сообщества, в котором происходит гражданская, публичная жизнь индивида. Эта жизнь находится в зависимости от финансовых, экономических и политических структур национального и наднационального уровня, совершенно неподконтрольных отдельным людям. Они воздействуют на жизнь индивидов, делая их невольными участниками функционирования представительских и корпоративных структур, управляемых безымянными — частными или государственными — организациями. Восстановление этих потерянных связей и есть, наверное, главная задача </a:t>
          </a:r>
          <a:r>
            <a:rPr lang="ru-RU" sz="1800" kern="1200" dirty="0" err="1" smtClean="0"/>
            <a:t>креативной</a:t>
          </a:r>
          <a:r>
            <a:rPr lang="ru-RU" sz="1800" kern="1200" dirty="0" smtClean="0"/>
            <a:t> деятельности</a:t>
          </a:r>
          <a:r>
            <a:rPr lang="ru-RU" sz="1800" kern="1200" smtClean="0"/>
            <a:t>» </a:t>
          </a:r>
          <a:r>
            <a:rPr lang="ru-RU" sz="1800" b="1" kern="1200" smtClean="0"/>
            <a:t>(Ч.Лэндри)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В </a:t>
          </a:r>
          <a:r>
            <a:rPr lang="ru-RU" sz="1800" kern="1200" dirty="0" err="1" smtClean="0"/>
            <a:t>креативном</a:t>
          </a:r>
          <a:r>
            <a:rPr lang="ru-RU" sz="1800" kern="1200" dirty="0" smtClean="0"/>
            <a:t> классе … большое значение имеют напряжённая работа, ответственные задачи и творческая стимуляция. Члены этого класса имеют склонность ставить перед собой определённые цели и добиваться их осуществления. Они стремятся двигаться вперёд, поскольку знают свое дело.</a:t>
          </a:r>
          <a:br>
            <a:rPr lang="ru-RU" sz="1800" kern="1200" dirty="0" smtClean="0"/>
          </a:br>
          <a:r>
            <a:rPr lang="ru-RU" sz="1800" kern="1200" dirty="0" smtClean="0"/>
            <a:t>Для представителей креативного класса «важны любые проявления разнообразия…  …члены этого класса безусловно предпочитают окружение и организации, в которых есть место для каждого и где каждый может преуспеть» </a:t>
          </a:r>
          <a:r>
            <a:rPr lang="ru-RU" sz="1800" b="1" kern="1200" dirty="0" smtClean="0"/>
            <a:t>(Р.Флорида</a:t>
          </a:r>
          <a:r>
            <a:rPr lang="ru-RU" sz="1800" kern="1200" dirty="0" smtClean="0"/>
            <a:t>)</a:t>
          </a:r>
        </a:p>
      </dsp:txBody>
      <dsp:txXfrm>
        <a:off x="0" y="487385"/>
        <a:ext cx="7236296" cy="636909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1C215A-9B19-46E3-82A7-1AD8E55B4666}">
      <dsp:nvSpPr>
        <dsp:cNvPr id="0" name=""/>
        <dsp:cNvSpPr/>
      </dsp:nvSpPr>
      <dsp:spPr>
        <a:xfrm>
          <a:off x="0" y="35"/>
          <a:ext cx="9144000" cy="9700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ВЕРИФИКАЦИЯ ПОНЯТИЙ: КРЕАТИВНОЕ ПРОСТРАНСТВО</a:t>
          </a:r>
          <a:endParaRPr lang="ru-RU" sz="2400" kern="1200" dirty="0"/>
        </a:p>
      </dsp:txBody>
      <dsp:txXfrm>
        <a:off x="0" y="35"/>
        <a:ext cx="9144000" cy="970025"/>
      </dsp:txXfrm>
    </dsp:sp>
    <dsp:sp modelId="{170F95D2-4F00-40F9-B143-24E61AEF760C}">
      <dsp:nvSpPr>
        <dsp:cNvPr id="0" name=""/>
        <dsp:cNvSpPr/>
      </dsp:nvSpPr>
      <dsp:spPr>
        <a:xfrm>
          <a:off x="0" y="970060"/>
          <a:ext cx="9144000" cy="5887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2860" rIns="128016" bIns="2286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«Когда власти лишь реагируют на уже возникшие проблемы, они, в сущности, идут на поводу у этих проблем и вынуждены решать их методами, которые подсказывают сами эти проблемы. В результате они продвигаются от кризиса к кризису и занимаются вчерашними проблемами, а не завтрашними </a:t>
          </a:r>
          <a:r>
            <a:rPr lang="ru-RU" sz="1800" kern="1200" smtClean="0"/>
            <a:t>возможностями»                                                                      (Чарльз Лэндри «Креативный город»)</a:t>
          </a:r>
          <a:endParaRPr lang="ru-RU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err="1" smtClean="0"/>
            <a:t>Креативность</a:t>
          </a:r>
          <a:r>
            <a:rPr lang="ru-RU" sz="1800" kern="1200" dirty="0" smtClean="0"/>
            <a:t> рассматривается как процесс выявления скрытых возможностей и творческого использования их потенциала.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Идея выявления скрытых возможностей тесно связана с привязкой творческого действия к конкретному месту и времени, к конкретной ситуации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Решение проблемы извне не может быть </a:t>
          </a:r>
          <a:r>
            <a:rPr lang="ru-RU" sz="1800" b="1" kern="1200" dirty="0" err="1" smtClean="0"/>
            <a:t>креативным</a:t>
          </a:r>
          <a:r>
            <a:rPr lang="ru-RU" sz="1800" kern="1200" dirty="0" smtClean="0"/>
            <a:t>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В решении проблемы должны быть задействованы те, чьи проблемы решаются:  Для этого нужно суметь увидеть в сообществе, проблемы которого решаются, ресурс, а не головную боль:</a:t>
          </a:r>
          <a:endParaRPr lang="ru-RU" sz="1800" kern="1200" dirty="0" smtClean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«Необходимо каким-то образом привлекать к решению проблем тех, кого они непосредственно касаются. Решение проблем внешними средствами ведет к формированию нестабильных решений… Только работа изнутри сообщества, включающая обучение и механизмы взаимопомощи, может принести устойчивые результаты» </a:t>
          </a:r>
          <a:r>
            <a:rPr lang="ru-RU" sz="1800" kern="1200" dirty="0" smtClean="0"/>
            <a:t>(</a:t>
          </a:r>
          <a:r>
            <a:rPr lang="ru-RU" sz="1800" kern="1200" dirty="0" err="1" smtClean="0"/>
            <a:t>Ч.Лэндри</a:t>
          </a:r>
          <a:r>
            <a:rPr lang="ru-RU" sz="1800" kern="1200" dirty="0" smtClean="0"/>
            <a:t>)</a:t>
          </a:r>
        </a:p>
      </dsp:txBody>
      <dsp:txXfrm>
        <a:off x="0" y="970060"/>
        <a:ext cx="9144000" cy="58879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2BF1961-6498-40D3-B16E-FA489EEF53A0}">
      <dsp:nvSpPr>
        <dsp:cNvPr id="0" name=""/>
        <dsp:cNvSpPr/>
      </dsp:nvSpPr>
      <dsp:spPr>
        <a:xfrm>
          <a:off x="0" y="161560"/>
          <a:ext cx="1080120" cy="47174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wordArtVert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spc="-300" dirty="0" smtClean="0"/>
            <a:t>ГРАЖДАНСКОЕ ОБЩЕСТВО</a:t>
          </a:r>
          <a:endParaRPr lang="ru-RU" sz="2400" b="1" kern="1200" spc="-300" dirty="0"/>
        </a:p>
      </dsp:txBody>
      <dsp:txXfrm>
        <a:off x="0" y="161560"/>
        <a:ext cx="1080120" cy="471743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73477B-A653-4623-A9E9-E2D624CD3B8C}">
      <dsp:nvSpPr>
        <dsp:cNvPr id="0" name=""/>
        <dsp:cNvSpPr/>
      </dsp:nvSpPr>
      <dsp:spPr>
        <a:xfrm>
          <a:off x="0" y="648061"/>
          <a:ext cx="1080120" cy="37264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wordArtVert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spc="-150" dirty="0" smtClean="0"/>
            <a:t>ВЛАСТЬ</a:t>
          </a:r>
          <a:endParaRPr lang="ru-RU" sz="3200" b="1" kern="1200" spc="-150" dirty="0"/>
        </a:p>
      </dsp:txBody>
      <dsp:txXfrm>
        <a:off x="0" y="648061"/>
        <a:ext cx="1080120" cy="37264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9C0341-721D-4BE2-A852-054DA1085553}">
      <dsp:nvSpPr>
        <dsp:cNvPr id="0" name=""/>
        <dsp:cNvSpPr/>
      </dsp:nvSpPr>
      <dsp:spPr>
        <a:xfrm>
          <a:off x="0" y="0"/>
          <a:ext cx="8640960" cy="7179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НОРМАТИВНОЕ ОФОРМЛЕНИЕ ПРИНЦИПОВ ОТКРЫТОГО ГОСУДАРСТВЕННОГО УПРАВЛЕНИЯ</a:t>
          </a:r>
          <a:endParaRPr lang="ru-RU" sz="1800" b="1" kern="1200" dirty="0"/>
        </a:p>
      </dsp:txBody>
      <dsp:txXfrm>
        <a:off x="0" y="0"/>
        <a:ext cx="8640960" cy="717975"/>
      </dsp:txXfrm>
    </dsp:sp>
    <dsp:sp modelId="{98172DC9-4BB1-48CD-9C4D-3445FADBA466}">
      <dsp:nvSpPr>
        <dsp:cNvPr id="0" name=""/>
        <dsp:cNvSpPr/>
      </dsp:nvSpPr>
      <dsp:spPr>
        <a:xfrm>
          <a:off x="0" y="720857"/>
          <a:ext cx="8640960" cy="2464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Указ  Президента Российской Федерации  от 7 мая 2012 года № 601 «Об основных направлениях совершенствования системы государственного управления»</a:t>
          </a:r>
          <a:endParaRPr lang="ru-RU" sz="2000" b="1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Итоговый доклад Президенту РФ Рабочей группы по подготовке предложений по формированию в РФ системы «Открытое правительство».</a:t>
          </a:r>
          <a:endParaRPr lang="ru-RU" sz="2000" b="1" kern="1200" dirty="0"/>
        </a:p>
      </dsp:txBody>
      <dsp:txXfrm>
        <a:off x="0" y="720857"/>
        <a:ext cx="8640960" cy="2464596"/>
      </dsp:txXfrm>
    </dsp:sp>
    <dsp:sp modelId="{BAD53B6C-9021-4BAA-82A5-54ADED0CD1FD}">
      <dsp:nvSpPr>
        <dsp:cNvPr id="0" name=""/>
        <dsp:cNvSpPr/>
      </dsp:nvSpPr>
      <dsp:spPr>
        <a:xfrm>
          <a:off x="0" y="2996962"/>
          <a:ext cx="8640960" cy="6142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СТАНДАРТ ОТКРЫТОСТИ</a:t>
          </a:r>
          <a:endParaRPr lang="ru-RU" sz="1800" b="1" kern="1200" dirty="0"/>
        </a:p>
      </dsp:txBody>
      <dsp:txXfrm>
        <a:off x="0" y="2996962"/>
        <a:ext cx="8640960" cy="614269"/>
      </dsp:txXfrm>
    </dsp:sp>
    <dsp:sp modelId="{68A2AC2D-1326-4B02-9E04-41ADD66B5E91}">
      <dsp:nvSpPr>
        <dsp:cNvPr id="0" name=""/>
        <dsp:cNvSpPr/>
      </dsp:nvSpPr>
      <dsp:spPr>
        <a:xfrm>
          <a:off x="0" y="3799722"/>
          <a:ext cx="8640960" cy="2883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КОНЦЕПЦИЯ ОТКРЫТОСТИ ФЕДЕРАЛЬНЫХ ОРГАНОВ ИСПОЛНИТЕЛЬНОЙ ВЛАСТИ, УТВЕРЖДЕНА  РАСПОРЯЖЕНИЕМ ПРАВИТЕЛЬСТВА РФ ОТ 30 ЯНВАРЯ 2014 ГОДА № 93-Р</a:t>
          </a:r>
          <a:endParaRPr lang="ru-RU" sz="2000" b="1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Принцип  информационной открытости, понятности</a:t>
          </a:r>
          <a:endParaRPr lang="ru-RU" sz="2000" b="1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6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 ВОВЛЕЧЕННОСТИ ГРАЖДАНСКОГО ОБЩЕСТВА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b="1" kern="1200" dirty="0" smtClean="0"/>
            <a:t>Принцип подотчетности</a:t>
          </a:r>
          <a:r>
            <a:rPr lang="ru-RU" sz="2000" b="1" kern="1200" dirty="0" smtClean="0"/>
            <a:t>. </a:t>
          </a:r>
          <a:endParaRPr lang="ru-RU" b="1" kern="1200" dirty="0"/>
        </a:p>
      </dsp:txBody>
      <dsp:txXfrm>
        <a:off x="0" y="3799722"/>
        <a:ext cx="8640960" cy="288399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13F040-27DC-486E-A027-DDF089D9B986}">
      <dsp:nvSpPr>
        <dsp:cNvPr id="0" name=""/>
        <dsp:cNvSpPr/>
      </dsp:nvSpPr>
      <dsp:spPr>
        <a:xfrm>
          <a:off x="0" y="0"/>
          <a:ext cx="9144000" cy="1216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ГОСУДАРСТВЕННАЯ ПОЛИТИКА ОБЕСПЕЧЕНИЯ ПРИНЦИПОВ ОТКРЫТОГО ГОСУДАРСТВЕННОГО УПРАВЛЕНИЯ  В РЕСПУБЛИКЕ КАРЕЛИЯ</a:t>
          </a:r>
          <a:endParaRPr lang="ru-RU" sz="2000" b="1" kern="1200" dirty="0"/>
        </a:p>
      </dsp:txBody>
      <dsp:txXfrm>
        <a:off x="0" y="0"/>
        <a:ext cx="9144000" cy="1216800"/>
      </dsp:txXfrm>
    </dsp:sp>
    <dsp:sp modelId="{460DDBA9-D3C1-4D32-8925-F94CA353659E}">
      <dsp:nvSpPr>
        <dsp:cNvPr id="0" name=""/>
        <dsp:cNvSpPr/>
      </dsp:nvSpPr>
      <dsp:spPr>
        <a:xfrm>
          <a:off x="0" y="1484779"/>
          <a:ext cx="9144000" cy="15136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5400" rIns="142240" bIns="254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0" kern="1200" dirty="0" smtClean="0"/>
            <a:t>Реализация мероприятий по повышению доступности и прозрачности информации о государственной деятельности</a:t>
          </a:r>
          <a:endParaRPr lang="ru-RU" sz="2000" b="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Формирование инструментов государственного стимулирования участия гражданского общества в процессах государственно-публичного управления</a:t>
          </a:r>
          <a:r>
            <a:rPr lang="ru-RU" sz="2000" b="0" kern="1200" dirty="0" smtClean="0"/>
            <a:t>.</a:t>
          </a:r>
          <a:endParaRPr lang="ru-RU" sz="2000" b="0" kern="1200" dirty="0"/>
        </a:p>
      </dsp:txBody>
      <dsp:txXfrm>
        <a:off x="0" y="1484779"/>
        <a:ext cx="9144000" cy="1513687"/>
      </dsp:txXfrm>
    </dsp:sp>
    <dsp:sp modelId="{421FC90F-02CC-4110-8A1B-68301A589B7F}">
      <dsp:nvSpPr>
        <dsp:cNvPr id="0" name=""/>
        <dsp:cNvSpPr/>
      </dsp:nvSpPr>
      <dsp:spPr>
        <a:xfrm>
          <a:off x="0" y="3140957"/>
          <a:ext cx="9144000" cy="7344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ГОСУДАРСТВЕННЫЕ, ЦЕЛЕВЫЕ, ПРОГРАММЫ И ПРОЕКТЫ РЕСПУБЛИКИ КАРЕЛИЯ</a:t>
          </a:r>
          <a:endParaRPr lang="ru-RU" sz="2000" b="1" kern="1200" dirty="0"/>
        </a:p>
      </dsp:txBody>
      <dsp:txXfrm>
        <a:off x="0" y="3140957"/>
        <a:ext cx="9144000" cy="734460"/>
      </dsp:txXfrm>
    </dsp:sp>
    <dsp:sp modelId="{36109E3C-D7C0-4924-AEED-C451E1409B8E}">
      <dsp:nvSpPr>
        <dsp:cNvPr id="0" name=""/>
        <dsp:cNvSpPr/>
      </dsp:nvSpPr>
      <dsp:spPr>
        <a:xfrm>
          <a:off x="0" y="4166996"/>
          <a:ext cx="9144000" cy="269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b="1" kern="1200" dirty="0" smtClean="0"/>
            <a:t>«РАЗВИТИЕ ИНСТИТУТОВ ГРАЖДАНСКОГО ОБЩЕСТВА И РАЗВИТИЕ МЕСТНОГО САМОУПРАВЛЕНИЯ, ЗАЩИТА ПРАВ И СВОБОД ЧЕЛОВЕКА И ГРАЖДАНИНА» </a:t>
          </a:r>
          <a:r>
            <a:rPr lang="ru-RU" sz="2000" b="0" kern="1200" dirty="0" smtClean="0"/>
            <a:t>(2014-2020 ) </a:t>
          </a:r>
          <a:endParaRPr lang="ru-RU" sz="20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0" kern="1200" dirty="0" smtClean="0"/>
            <a:t>ЦЕЛЕВАЯ ПРОГРАММА ПОДДЕРЖКИ МЕСТНЫХ ИНИЦИАТИВ -  С 2014 -</a:t>
          </a:r>
          <a:endParaRPr lang="ru-RU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Общий объем средств на реализацию программы в 2017 году  составил более 82 миллионов рублей</a:t>
          </a:r>
          <a:endParaRPr lang="ru-RU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0" kern="1200" dirty="0" smtClean="0"/>
            <a:t>ПРИОРИТЕТНЫЙ ПРОЕКТ «КОМФОРТНАЯ ГОРОДСКАЯ СРЕДА» - С 2016 -</a:t>
          </a:r>
          <a:endParaRPr lang="ru-RU" sz="1800" b="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/>
            <a:t>Общий объем средств на реализацию программы в 2017 году составил более 165 миллионов рублей</a:t>
          </a:r>
          <a:endParaRPr lang="ru-RU" sz="1800" b="0" kern="1200" dirty="0"/>
        </a:p>
      </dsp:txBody>
      <dsp:txXfrm>
        <a:off x="0" y="4166996"/>
        <a:ext cx="9144000" cy="269100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627F14-9BCF-4D4A-935B-3F1B38254298}">
      <dsp:nvSpPr>
        <dsp:cNvPr id="0" name=""/>
        <dsp:cNvSpPr/>
      </dsp:nvSpPr>
      <dsp:spPr>
        <a:xfrm>
          <a:off x="0" y="19247"/>
          <a:ext cx="9144000" cy="97617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На сайте Минюста РФ содержится информация о 1344 зарегистрированных общественных организациях Республики Карелия</a:t>
          </a:r>
          <a:endParaRPr lang="ru-RU" sz="1800" b="1" kern="1200" dirty="0"/>
        </a:p>
      </dsp:txBody>
      <dsp:txXfrm>
        <a:off x="0" y="19247"/>
        <a:ext cx="9144000" cy="976173"/>
      </dsp:txXfrm>
    </dsp:sp>
    <dsp:sp modelId="{32308EBE-7E30-4046-98CA-2A7F3FA413D2}">
      <dsp:nvSpPr>
        <dsp:cNvPr id="0" name=""/>
        <dsp:cNvSpPr/>
      </dsp:nvSpPr>
      <dsp:spPr>
        <a:xfrm>
          <a:off x="0" y="1102629"/>
          <a:ext cx="9144000" cy="9837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 реестре СО НКО – получателей государственной поддержки органов исполнительной власти Республики Карелия по состоянию на 31 декабря 2017 года содержится 349 реестровых записей о 184 СО НКО Республики Карелия. </a:t>
          </a:r>
          <a:endParaRPr lang="ru-RU" sz="1800" b="1" kern="1200" dirty="0"/>
        </a:p>
      </dsp:txBody>
      <dsp:txXfrm>
        <a:off x="0" y="1102629"/>
        <a:ext cx="9144000" cy="983777"/>
      </dsp:txXfrm>
    </dsp:sp>
    <dsp:sp modelId="{2593E466-3BDC-4ED1-8617-BF02AA38C4BA}">
      <dsp:nvSpPr>
        <dsp:cNvPr id="0" name=""/>
        <dsp:cNvSpPr/>
      </dsp:nvSpPr>
      <dsp:spPr>
        <a:xfrm>
          <a:off x="0" y="2151998"/>
          <a:ext cx="9144000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В реестре содержится информация за период с января 2014 года по декабрь 2017 года.</a:t>
          </a:r>
          <a:endParaRPr lang="ru-RU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Таким образом, с января 2014 по декабрь 2017 годя 184 СО НКО РК реализовали 349 проектов, обеспеченных государственными субсидиями и инициативным </a:t>
          </a:r>
          <a:r>
            <a:rPr lang="ru-RU" sz="1800" b="1" kern="1200" dirty="0" err="1" smtClean="0"/>
            <a:t>софинансированием</a:t>
          </a:r>
          <a:r>
            <a:rPr lang="ru-RU" sz="1800" b="1" kern="1200" dirty="0" smtClean="0"/>
            <a:t>.</a:t>
          </a:r>
          <a:endParaRPr lang="ru-RU" sz="1800" b="1" kern="1200" dirty="0"/>
        </a:p>
      </dsp:txBody>
      <dsp:txXfrm>
        <a:off x="0" y="2151998"/>
        <a:ext cx="9144000" cy="1366200"/>
      </dsp:txXfrm>
    </dsp:sp>
    <dsp:sp modelId="{808CA79B-1224-4E8F-8DFB-C3C5385436A1}">
      <dsp:nvSpPr>
        <dsp:cNvPr id="0" name=""/>
        <dsp:cNvSpPr/>
      </dsp:nvSpPr>
      <dsp:spPr>
        <a:xfrm>
          <a:off x="0" y="3518198"/>
          <a:ext cx="9144000" cy="464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 2017 году</a:t>
          </a:r>
          <a:endParaRPr lang="ru-RU" sz="1800" b="1" kern="1200" dirty="0"/>
        </a:p>
      </dsp:txBody>
      <dsp:txXfrm>
        <a:off x="0" y="3518198"/>
        <a:ext cx="9144000" cy="464577"/>
      </dsp:txXfrm>
    </dsp:sp>
    <dsp:sp modelId="{5548D797-325E-4A2D-A0FF-229E5B96541E}">
      <dsp:nvSpPr>
        <dsp:cNvPr id="0" name=""/>
        <dsp:cNvSpPr/>
      </dsp:nvSpPr>
      <dsp:spPr>
        <a:xfrm>
          <a:off x="0" y="3982776"/>
          <a:ext cx="9144000" cy="161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0322" tIns="22860" rIns="128016" bIns="2286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органами исполнительной власти Республики Карелия в рамках своих полномочий за счет средств бюджета Республики Карелия поддержано 22 проекта социально ориентированных некоммерческих организаций на сумму 2,2 млн. рублей. </a:t>
          </a:r>
          <a:endParaRPr lang="ru-RU" sz="1800" b="1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b="1" kern="1200" dirty="0" smtClean="0"/>
            <a:t>Органы местного самоуправления в Республике Карелия оказали финансовую поддержку в реализации 21 проекта СО НКО на сумму 515,6 тыс. рублей и отдельным мероприятиям 22 СО НКО на сумму более 323 тыс. рублей. </a:t>
          </a:r>
          <a:endParaRPr lang="ru-RU" sz="1800" b="1" kern="1200" dirty="0"/>
        </a:p>
      </dsp:txBody>
      <dsp:txXfrm>
        <a:off x="0" y="3982776"/>
        <a:ext cx="9144000" cy="161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0.15039</cdr:x>
      <cdr:y>0.35714</cdr:y>
    </cdr:from>
    <cdr:to>
      <cdr:x>0.324</cdr:x>
      <cdr:y>0.45714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92088" y="1800200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0.13607</cdr:x>
      <cdr:y>0.47368</cdr:y>
    </cdr:from>
    <cdr:to>
      <cdr:x>0.32656</cdr:x>
      <cdr:y>0.55939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20080" y="2592288"/>
          <a:ext cx="1008112" cy="469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</a:rPr>
            <a:t>2017</a:t>
          </a:r>
          <a:endParaRPr lang="ru-RU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0.68034</cdr:x>
      <cdr:y>0.55263</cdr:y>
    </cdr:from>
    <cdr:to>
      <cdr:x>0.87083</cdr:x>
      <cdr:y>0.63158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00400" y="3024336"/>
          <a:ext cx="100811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</a:rPr>
            <a:t>2016</a:t>
          </a:r>
          <a:endParaRPr lang="ru-RU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0.46263</cdr:x>
      <cdr:y>0.17105</cdr:y>
    </cdr:from>
    <cdr:to>
      <cdr:x>0.63624</cdr:x>
      <cdr:y>0.26316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448272" y="936104"/>
          <a:ext cx="918758" cy="504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</a:rPr>
            <a:t>2013</a:t>
          </a:r>
          <a:endParaRPr lang="ru-RU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0.5987</cdr:x>
      <cdr:y>0.25</cdr:y>
    </cdr:from>
    <cdr:to>
      <cdr:x>0.79965</cdr:x>
      <cdr:y>0.35526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168352" y="1368152"/>
          <a:ext cx="1063444" cy="576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</a:rPr>
            <a:t>2014</a:t>
          </a:r>
          <a:endParaRPr lang="ru-RU" sz="28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0.66673</cdr:x>
      <cdr:y>0.35526</cdr:y>
    </cdr:from>
    <cdr:to>
      <cdr:x>0.83079</cdr:x>
      <cdr:y>0.48684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528392" y="1944216"/>
          <a:ext cx="868218" cy="7200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chemeClr val="bg1"/>
              </a:solidFill>
            </a:rPr>
            <a:t>2015</a:t>
          </a:r>
          <a:endParaRPr lang="ru-RU" sz="28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449D3-B6B5-4A21-8B7F-8BB18BF96AB7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46BA4-9554-46CB-8364-6610CFC53A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46BA4-9554-46CB-8364-6610CFC53AE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CFB60-48F7-495F-8B57-131462A23A6C}" type="datetimeFigureOut">
              <a:rPr lang="ru-RU" smtClean="0"/>
              <a:pPr/>
              <a:t>31.10.2018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69FEB-3242-4D81-816D-E90DB2756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13" Type="http://schemas.openxmlformats.org/officeDocument/2006/relationships/diagramLayout" Target="../diagrams/layout13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12" Type="http://schemas.openxmlformats.org/officeDocument/2006/relationships/diagramData" Target="../diagrams/data13.xml"/><Relationship Id="rId2" Type="http://schemas.openxmlformats.org/officeDocument/2006/relationships/diagramData" Target="../diagrams/data11.xml"/><Relationship Id="rId16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5" Type="http://schemas.openxmlformats.org/officeDocument/2006/relationships/diagramColors" Target="../diagrams/colors13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Relationship Id="rId14" Type="http://schemas.openxmlformats.org/officeDocument/2006/relationships/diagramQuickStyle" Target="../diagrams/quickStyle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chart" Target="../charts/chart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chart" Target="../charts/chart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9523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РОЛЬ ПРОЕКТНОЙ ДЕЯТЕЛЬНОСТИ СОЦИАЛЬНО - ОРИЕНТИРОВАННЫХ ОРГАНИЗАЦИЙ РЕСПУБЛИКИ КАРЕЛИЯ В КОНСТРУИРОВАНИИ КРЕАТИВНОГО СОЦИАЛЬНОГО ПРОСТРАНСТВА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2040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b="1" i="1" dirty="0" err="1" smtClean="0">
                <a:solidFill>
                  <a:schemeClr val="tx1"/>
                </a:solidFill>
              </a:rPr>
              <a:t>Черненкова</a:t>
            </a:r>
            <a:r>
              <a:rPr lang="ru-RU" b="1" i="1" dirty="0" smtClean="0">
                <a:solidFill>
                  <a:schemeClr val="tx1"/>
                </a:solidFill>
              </a:rPr>
              <a:t> Елена Ивановна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канд.ист.наук., доцент кафедры зарубежной истории, политологии и международных отношений Петрозаводского государственного университета</a:t>
            </a: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pPr lvl="0"/>
            <a:r>
              <a:rPr lang="ru-RU" sz="2900" dirty="0" smtClean="0">
                <a:solidFill>
                  <a:schemeClr val="tx1"/>
                </a:solidFill>
              </a:rPr>
              <a:t>Петрозаводск</a:t>
            </a:r>
          </a:p>
          <a:p>
            <a:pPr lvl="0"/>
            <a:r>
              <a:rPr lang="ru-RU" sz="2900" dirty="0" smtClean="0">
                <a:solidFill>
                  <a:schemeClr val="tx1"/>
                </a:solidFill>
              </a:rPr>
              <a:t>31 октября 2018 года</a:t>
            </a:r>
          </a:p>
          <a:p>
            <a:pPr lvl="0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Всероссийская (с международным участием) научно-практическая конференция </a:t>
            </a:r>
            <a:endParaRPr lang="ru-RU" dirty="0" smtClean="0"/>
          </a:p>
          <a:p>
            <a:pPr algn="ctr"/>
            <a:r>
              <a:rPr lang="ru-RU" b="1" dirty="0" smtClean="0"/>
              <a:t>«Качество жизни: современные вызовы и векторы развития»</a:t>
            </a:r>
          </a:p>
          <a:p>
            <a:pPr algn="ctr"/>
            <a:r>
              <a:rPr lang="ru-RU" b="1" dirty="0" smtClean="0"/>
              <a:t>Секция «</a:t>
            </a:r>
            <a:r>
              <a:rPr lang="ru-RU" b="1" dirty="0" err="1" smtClean="0"/>
              <a:t>Безбарьерная</a:t>
            </a:r>
            <a:r>
              <a:rPr lang="ru-RU" b="1" dirty="0" smtClean="0"/>
              <a:t> и комфортная среда»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64091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0" y="620688"/>
          <a:ext cx="4788024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4932039" y="692696"/>
          <a:ext cx="4048547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/>
          <a:lstStyle/>
          <a:p>
            <a:r>
              <a:rPr lang="ru-RU" b="1" dirty="0" smtClean="0"/>
              <a:t>РАЗМЕРЫ ГРАНТОВОЙ ПОДДЕРЖКИ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51920" y="1124744"/>
          <a:ext cx="529208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512" y="1124744"/>
          <a:ext cx="3528392" cy="540060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428159"/>
                <a:gridCol w="2100233"/>
              </a:tblGrid>
              <a:tr h="80407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Год 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Сумма грантов</a:t>
                      </a:r>
                    </a:p>
                    <a:p>
                      <a:pPr algn="ctr"/>
                      <a:r>
                        <a:rPr lang="ru-RU" sz="2000" dirty="0" smtClean="0"/>
                        <a:t>(млн. </a:t>
                      </a:r>
                      <a:r>
                        <a:rPr lang="ru-RU" sz="2000" dirty="0" err="1" smtClean="0"/>
                        <a:t>руб</a:t>
                      </a:r>
                      <a:r>
                        <a:rPr lang="ru-RU" sz="2000" dirty="0" smtClean="0"/>
                        <a:t>)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/>
                </a:tc>
              </a:tr>
              <a:tr h="7779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2013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8876516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779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2014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6130369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7779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2015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7513678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779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2016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/>
                        <a:t>19900948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  <a:tr h="7779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solidFill>
                            <a:srgbClr val="FF0000"/>
                          </a:solidFill>
                        </a:rPr>
                        <a:t>2017</a:t>
                      </a:r>
                      <a:endParaRPr lang="ru-RU" sz="24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ru-RU" sz="2400" b="1" u="none" dirty="0" smtClean="0">
                          <a:solidFill>
                            <a:srgbClr val="FF0000"/>
                          </a:solidFill>
                        </a:rPr>
                        <a:t>56996152</a:t>
                      </a:r>
                      <a:endParaRPr lang="ru-RU" sz="2400" dirty="0"/>
                    </a:p>
                  </a:txBody>
                  <a:tcPr marL="9525" marR="9525" marT="9525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7068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smtClean="0"/>
                        <a:t>Всего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99417663</a:t>
                      </a:r>
                    </a:p>
                  </a:txBody>
                  <a:tcPr marL="9525" marR="9525" marT="9525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Пример: РАСПРЕДЕЛЕНИЕ ГРАНТОВ ПО НАПРАВЛЕНИЯМ ГОСУДАРСТВЕННОЙ ПОДДЕРЖКИ в 2013-2016 годах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08720"/>
          <a:ext cx="9144000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126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0" y="0"/>
          <a:ext cx="9144000" cy="1268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484784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"/>
            <a:ext cx="9144000" cy="764704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СООТНОШЕНИЕ ПОЛУЧЕННЫХ ГРАНТОВ ПО ВИДАМ ГОСУДАРСТВЕННОЙ ПОДДЕРЖКИ В 2017 ГОДУ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764705"/>
          <a:ext cx="9143999" cy="5953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35896"/>
                <a:gridCol w="792088"/>
                <a:gridCol w="504056"/>
                <a:gridCol w="1008112"/>
                <a:gridCol w="504056"/>
                <a:gridCol w="792088"/>
                <a:gridCol w="432048"/>
                <a:gridCol w="904132"/>
                <a:gridCol w="571523"/>
              </a:tblGrid>
              <a:tr h="3824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600" b="1" dirty="0" smtClean="0"/>
                        <a:t>1 конкурс</a:t>
                      </a:r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sz="1600" b="1" dirty="0" smtClean="0"/>
                        <a:t>2 конкурс</a:t>
                      </a:r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1" dirty="0"/>
                    </a:p>
                  </a:txBody>
                  <a:tcPr/>
                </a:tc>
              </a:tr>
              <a:tr h="481627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Направление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Кол-во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%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Сумма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%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Кол-во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%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Сумма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/>
                      <a:r>
                        <a:rPr lang="ru-RU" sz="1600" b="1" dirty="0" smtClean="0"/>
                        <a:t>%</a:t>
                      </a:r>
                      <a:endParaRPr lang="ru-RU" sz="1600" b="1" dirty="0"/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Соц.обслуживание, соц. поддержка и защита граждан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2977476 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5 022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Охрана здоровья, пропаганда здорового образа жизни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ru-RU" sz="1600" b="1" dirty="0" smtClean="0">
                        <a:latin typeface="+mn-lt"/>
                      </a:endParaRPr>
                    </a:p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3224734  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4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9 362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382468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Молодежные проекты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2110 900 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3 531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832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 в области науки, образования, просвещения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3352477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4 912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549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 в в области культуры и искусства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999191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2 704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7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382468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исторической памяти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3043300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4 309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35857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Защита прав и свобод человека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2 580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Охрана  окружающей среды и защита животных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4 725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787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11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597279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Укрепление межнационального и межрелигиозного согласия 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1 375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972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3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  <a:tr h="382468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общественной дипломатии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2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2 762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/>
                      <a:r>
                        <a:rPr lang="ru-RU" sz="1600" b="1" dirty="0" smtClean="0">
                          <a:latin typeface="+mn-lt"/>
                        </a:rPr>
                        <a:t>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784976" cy="6818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6416"/>
                <a:gridCol w="4289204"/>
                <a:gridCol w="1279356"/>
              </a:tblGrid>
              <a:tr h="692696">
                <a:tc gridSpan="3">
                  <a:txBody>
                    <a:bodyPr/>
                    <a:lstStyle/>
                    <a:p>
                      <a:pPr marL="36000" algn="ctr" fontAlgn="t"/>
                      <a:r>
                        <a:rPr lang="ru-RU" sz="1800" b="1" dirty="0" smtClean="0"/>
                        <a:t>Поддержка проектов по направлению «социальное обслуживание, социальная поддержка и защита граждан»  в 2017 году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1339786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dirty="0" smtClean="0"/>
                        <a:t>КРОО«ЖИВАЯ ДЕРЕВНЯ»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dirty="0" smtClean="0"/>
                        <a:t>Век живи — век учись и помогай другим! (Повышение активности и качества жизни пожилых людей в деревнях и посёлках Карелии на основе образовательной деятельности, объединения их в сообщества и включения в социально-значимые дела сельских поселений)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/>
                        <a:t>1 156 655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453192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dirty="0" smtClean="0"/>
                        <a:t>БЛАГОТВОРИТЕЛЬНЫЙ ФОНД ИМЕНИ АРИНЫ ТУБИС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dirty="0" smtClean="0"/>
                        <a:t>Вдохновение жить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/>
                        <a:t>1 820 821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89648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/>
                        <a:t>КАРЕЛЬСКАЯ РЕГИОНАЛЬНАЯ ДЕТСКАЯ ОБЩЕСТВЕННАЯ ОРГАНИЗАЦИЯ "СКАУТЫ </a:t>
                      </a:r>
                      <a:r>
                        <a:rPr lang="ru-RU" sz="1400" b="1" u="none" strike="noStrike" dirty="0" smtClean="0"/>
                        <a:t>КАРЕЛИИ»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/>
                        <a:t>Проект социальной адаптации подростков, находящихся в трудной жизненной ситуации, отличающихся негативным </a:t>
                      </a:r>
                      <a:r>
                        <a:rPr lang="ru-RU" sz="1400" b="1" u="none" strike="noStrike" dirty="0" err="1" smtClean="0"/>
                        <a:t>девиантным</a:t>
                      </a:r>
                      <a:r>
                        <a:rPr lang="ru-RU" sz="1400" b="1" u="none" strike="noStrike" dirty="0" smtClean="0"/>
                        <a:t> </a:t>
                      </a:r>
                      <a:r>
                        <a:rPr lang="ru-RU" sz="1400" b="1" u="none" strike="noStrike" dirty="0"/>
                        <a:t>поведением "</a:t>
                      </a:r>
                      <a:r>
                        <a:rPr lang="ru-RU" sz="1400" b="1" u="none" strike="noStrike" dirty="0" err="1"/>
                        <a:t>Restart</a:t>
                      </a:r>
                      <a:r>
                        <a:rPr lang="ru-RU" sz="1400" b="1" u="none" strike="noStrike" dirty="0"/>
                        <a:t>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u="none" strike="noStrike" dirty="0"/>
                        <a:t>477 204,50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74840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 smtClean="0"/>
                        <a:t>КРО ОБЩЕРОССИЙСКОЙ </a:t>
                      </a:r>
                      <a:r>
                        <a:rPr lang="ru-RU" sz="1400" b="1" u="none" strike="noStrike" dirty="0"/>
                        <a:t>ОБЩЕСТВЕННОЙ ОРГАНИЗАЦИИ "РОССИЙСКИЙ КРАСНЫЙ </a:t>
                      </a:r>
                      <a:r>
                        <a:rPr lang="ru-RU" sz="1400" b="1" u="none" strike="noStrike" dirty="0" smtClean="0"/>
                        <a:t>КРЕСТ»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/>
                        <a:t>Помощь словом и делом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u="none" strike="noStrike" dirty="0"/>
                        <a:t>1 022 548,67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02783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 smtClean="0"/>
                        <a:t>АНО</a:t>
                      </a:r>
                      <a:r>
                        <a:rPr lang="ru-RU" sz="1400" b="1" u="none" strike="noStrike" baseline="0" dirty="0" smtClean="0"/>
                        <a:t> «</a:t>
                      </a:r>
                      <a:r>
                        <a:rPr lang="ru-RU" sz="1400" b="1" u="none" strike="noStrike" dirty="0" smtClean="0"/>
                        <a:t>СЕМЕЙНЫЙ </a:t>
                      </a:r>
                      <a:r>
                        <a:rPr lang="ru-RU" sz="1400" b="1" u="none" strike="noStrike" dirty="0"/>
                        <a:t>ЦЕНТР "</a:t>
                      </a:r>
                      <a:r>
                        <a:rPr lang="ru-RU" sz="1400" b="1" u="none" strike="noStrike" dirty="0" smtClean="0"/>
                        <a:t>ВЕРЕСК»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/>
                        <a:t>Радуга на ладонях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u="none" strike="noStrike" dirty="0"/>
                        <a:t>942 450,00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89648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 smtClean="0"/>
                        <a:t>КРОО ЗАЩИТЫ </a:t>
                      </a:r>
                      <a:r>
                        <a:rPr lang="ru-RU" sz="1400" b="1" u="none" strike="noStrike" dirty="0"/>
                        <a:t>ЖИВОТНЫХ "ПЕРВЫЙ </a:t>
                      </a:r>
                      <a:r>
                        <a:rPr lang="ru-RU" sz="1400" b="1" u="none" strike="noStrike" dirty="0" smtClean="0"/>
                        <a:t>ПРИЮТ»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b"/>
                      <a:r>
                        <a:rPr lang="ru-RU" sz="1400" b="1" u="none" strike="noStrike" dirty="0"/>
                        <a:t>Дай лапу, друг: система организации досуга, воспитания, реабилитации и формирования социально-ответственного отношения к животным у детей на базе общественного приюта для животных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600" b="1" u="none" strike="noStrike" dirty="0"/>
                        <a:t>2 080 462,88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827536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 smtClean="0"/>
                        <a:t>КРОО ПО </a:t>
                      </a:r>
                      <a:r>
                        <a:rPr lang="ru-RU" sz="1400" b="1" u="none" strike="noStrike" dirty="0"/>
                        <a:t>РАЗВИТИЮ ВОЛОНТЕРСКОЙ ДЕЯТЕЛЬНОСТИ "МУЕЗЕРСКИЕ </a:t>
                      </a:r>
                      <a:r>
                        <a:rPr lang="ru-RU" sz="1400" b="1" u="none" strike="noStrike" dirty="0" smtClean="0"/>
                        <a:t>СЕРДЦА»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400" b="1" u="none" strike="noStrike" dirty="0"/>
                        <a:t>Расширяем возможности!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u="none" strike="noStrike" dirty="0"/>
                        <a:t>499 733,00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734244">
                <a:tc gridSpan="2">
                  <a:txBody>
                    <a:bodyPr/>
                    <a:lstStyle/>
                    <a:p>
                      <a:pPr marL="36000" algn="ctr" fontAlgn="t"/>
                      <a:r>
                        <a:rPr lang="ru-RU" sz="1600" b="1" u="none" strike="noStrike" dirty="0" smtClean="0"/>
                        <a:t>Всего выделено средств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36000" algn="ctr" fontAlgn="t"/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600" b="1" u="none" strike="noStrike" dirty="0"/>
                        <a:t>7 999 875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512" y="260649"/>
          <a:ext cx="8784976" cy="65069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16416"/>
                <a:gridCol w="4289204"/>
                <a:gridCol w="1279356"/>
              </a:tblGrid>
              <a:tr h="684554">
                <a:tc gridSpan="3">
                  <a:txBody>
                    <a:bodyPr/>
                    <a:lstStyle/>
                    <a:p>
                      <a:pPr marL="36000" algn="ctr" fontAlgn="t"/>
                      <a:r>
                        <a:rPr lang="ru-RU" sz="1800" b="1" dirty="0" smtClean="0"/>
                        <a:t>ПОДДЕРЖКА ПРОЕКТОВ ПО НАПРАВЛЕНИЮ «СОЦИАЛЬНОЕ ОБСЛУЖИВАНИЕ, СОЦИАЛЬНАЯ ПОДДЕРЖКА И ЗАЩИТА ГРАЖДАН»  В 2018 ГОДУ (ПЕРВЫЙ КОНКУРС)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74302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БЛАГОТВОРИТЕЛЬНЫЙ ФОНД ИМЕНИ АРИНЫ ТУБИС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/>
                      <a:r>
                        <a:rPr lang="ru-RU" sz="1600" b="1" dirty="0" smtClean="0">
                          <a:latin typeface="+mn-lt"/>
                        </a:rPr>
                        <a:t>Держи меня за руку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/>
                      <a:r>
                        <a:rPr lang="ru-RU" sz="1600" b="1" dirty="0" smtClean="0">
                          <a:latin typeface="+mn-lt"/>
                        </a:rPr>
                        <a:t>2 148 515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939517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КОНДОПОЖСКАЯ РАЙОННАЯ ОБЩЕСТВЕННАЯ ОРГАНИЗАЦИЯ СОЦИАЛЬНОЙ ПОМОЩИ "ЖУРАВУШКА"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А у нас во дворе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>
                          <a:latin typeface="+mn-lt"/>
                        </a:rPr>
                        <a:t>499 980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706910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КРОО"ОБЩЕСТВО ПОМОЩИ БОЛЬНЫМ ЗАБОЛЕВАНИЯМИ МОЛОЧНОЙ ЖЕЛЕЗЫ"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Равный- равному: вместе от болезни к выздоровлению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>
                          <a:latin typeface="+mn-lt"/>
                        </a:rPr>
                        <a:t>767 496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66908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АНО "ЦЕНТР РАЗВИТИЯ СОЦИАЛЬНОГО ТУРИЗМА"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"Доступный туризм для старшего поколения. Маршрут."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>
                          <a:latin typeface="+mn-lt"/>
                        </a:rPr>
                        <a:t>394 858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641970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КРОО ЗАЩИТЫ ЖИВОТНЫХ "ПЕРВЫЙ ПРИЮТ"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"Открытые сердца"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t"/>
                      <a:r>
                        <a:rPr lang="ru-RU" sz="1600" b="1" dirty="0" smtClean="0">
                          <a:latin typeface="+mn-lt"/>
                        </a:rPr>
                        <a:t>2 605 584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1404733">
                <a:tc>
                  <a:txBody>
                    <a:bodyPr/>
                    <a:lstStyle/>
                    <a:p>
                      <a:pPr marL="36000" algn="l" fontAlgn="t"/>
                      <a:r>
                        <a:rPr lang="ru-RU" sz="1600" b="1" dirty="0" smtClean="0">
                          <a:latin typeface="+mn-lt"/>
                        </a:rPr>
                        <a:t>ГОРОДСКОЕ ОБЩЕСТВЕННОЕ БЛАГОТВОРИТЕЛЬНОЕ УЧРЕЖДЕНИЕ "ЦЕНТР СОЦИАЛЬНО-ПЕДАГОГИЧЕСКОЙ РЕАБИЛИТАЦИИ ДЕТЕЙ С ОГРАНИЧЕННЫМИ ВОЗМОЖНОСТЯМИ - БЛАГОДАТЬ"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l" fontAlgn="b"/>
                      <a:r>
                        <a:rPr lang="ru-RU" sz="1600" b="1" dirty="0" smtClean="0">
                          <a:latin typeface="+mn-lt"/>
                        </a:rPr>
                        <a:t>Инклюзивный центр психологической реабилитации и социальной адаптации "Твой Мир"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600" b="1" dirty="0" smtClean="0">
                          <a:latin typeface="+mn-lt"/>
                        </a:rPr>
                        <a:t>9 929 476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817810">
                <a:tc gridSpan="2">
                  <a:txBody>
                    <a:bodyPr/>
                    <a:lstStyle/>
                    <a:p>
                      <a:pPr marL="3600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latin typeface="+mn-lt"/>
                        </a:rPr>
                        <a:t>Всего выделено средств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36000" algn="ctr" fontAlgn="t"/>
                      <a:endParaRPr lang="ru-RU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36000"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16 345 909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964488" cy="65924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3791"/>
                <a:gridCol w="538526"/>
                <a:gridCol w="3767729"/>
                <a:gridCol w="1284442"/>
              </a:tblGrid>
              <a:tr h="747128">
                <a:tc gridSpan="4">
                  <a:txBody>
                    <a:bodyPr/>
                    <a:lstStyle/>
                    <a:p>
                      <a:pPr marL="72000" algn="ctr" fontAlgn="t"/>
                      <a:r>
                        <a:rPr lang="ru-RU" sz="1600" b="1" dirty="0" smtClean="0">
                          <a:latin typeface="+mn-lt"/>
                        </a:rPr>
                        <a:t>ПОДДЕРЖКА ПРОЕКТОВ ПО НАПРАВЛЕНИЮ «ОХРАНА ЗДОРОВЬЯ ГРАЖДАН, ПРОПАГАНДА ЗДОРОВОГО ОБРАЗА ЖИЗНИ »  В 2017 ГОДУ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t"/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70525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РОО «СОЮЗ КАРЕЛЬСКОГО НАРОДА»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/>
                      <a:r>
                        <a:rPr lang="ru-RU" sz="1600" b="1" dirty="0" smtClean="0">
                          <a:latin typeface="+mn-lt"/>
                        </a:rPr>
                        <a:t>Бита в руку, </a:t>
                      </a:r>
                      <a:r>
                        <a:rPr lang="ru-RU" sz="1600" b="1" dirty="0" err="1" smtClean="0">
                          <a:latin typeface="+mn-lt"/>
                        </a:rPr>
                        <a:t>кююккя</a:t>
                      </a:r>
                      <a:r>
                        <a:rPr lang="ru-RU" sz="1600" b="1" dirty="0" smtClean="0">
                          <a:latin typeface="+mn-lt"/>
                        </a:rPr>
                        <a:t> в школу! </a:t>
                      </a: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/>
                      <a:r>
                        <a:rPr lang="ru-RU" sz="1600" b="1" dirty="0" smtClean="0">
                          <a:latin typeface="+mn-lt"/>
                        </a:rPr>
                        <a:t>1 038 959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88013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КРОО РОДИТЕЛЕЙ, ИМЕЮЩИХ ДЕТЕЙ – ИНВАЛИДОВ С ДЕТСКИМ ЦЕРЕБРАЛЬНЫМ ПАРАЛИЧОМ «ПОМОЖЕМ НАШИМ ДЕТЯМ»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Я МОГУ!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600" b="1" dirty="0" smtClean="0">
                          <a:latin typeface="+mn-lt"/>
                        </a:rPr>
                        <a:t>2 185 775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576064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КРОО"КАРЕЛЬСКИЙ ГОРНОЛЫЖНЫЙ КЛУБ"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Горные лыжи без границ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600" b="1" dirty="0" smtClean="0">
                          <a:latin typeface="+mn-lt"/>
                        </a:rPr>
                        <a:t>2 896 020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727869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АНО ДОПОЛНИТЕЛЬНОГО ОБРАЗОВАНИЯ КЛУБ ХУДОЖЕСТВЕННОЙ ГИМНАСТИКИ "КИЖАНКА"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СТАНОВЛЕНИЕ: развитие Клуба художественной гимнастики </a:t>
                      </a:r>
                      <a:r>
                        <a:rPr lang="ru-RU" sz="1600" b="1" dirty="0" err="1" smtClean="0">
                          <a:latin typeface="+mn-lt"/>
                        </a:rPr>
                        <a:t>Кижанка</a:t>
                      </a:r>
                      <a:r>
                        <a:rPr lang="ru-RU" sz="1600" b="1" dirty="0" smtClean="0">
                          <a:latin typeface="+mn-lt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600" b="1" dirty="0" smtClean="0">
                          <a:latin typeface="+mn-lt"/>
                        </a:rPr>
                        <a:t>1 243 930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700651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КРОО ПО ПОДДЕРЖКЕ ЖИТЕЛЕЙ СЕЛА «РУЧЕЙ ЖИЗНИ»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Сфера здорового образа жизни "</a:t>
                      </a:r>
                      <a:r>
                        <a:rPr lang="ru-RU" sz="1600" b="1" dirty="0" err="1" smtClean="0">
                          <a:latin typeface="+mn-lt"/>
                        </a:rPr>
                        <a:t>Кивачские</a:t>
                      </a:r>
                      <a:r>
                        <a:rPr lang="ru-RU" sz="1600" b="1" dirty="0" smtClean="0">
                          <a:latin typeface="+mn-lt"/>
                        </a:rPr>
                        <a:t> пожни"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t"/>
                      <a:r>
                        <a:rPr lang="ru-RU" sz="1600" b="1" dirty="0" smtClean="0">
                          <a:latin typeface="+mn-lt"/>
                        </a:rPr>
                        <a:t>3 799 068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731720"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КРОО "ФЕДЕРАЦИЯ СПОРТИВНОГО ТУРИЗМА"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marL="72000" algn="l" fontAlgn="b"/>
                      <a:r>
                        <a:rPr lang="ru-RU" sz="1600" b="1" dirty="0" smtClean="0">
                          <a:latin typeface="+mn-lt"/>
                        </a:rPr>
                        <a:t>"Нулевой километр" - новая точка отсчета активного туризма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b"/>
                      <a:r>
                        <a:rPr lang="ru-RU" sz="1600" b="1" dirty="0" smtClean="0">
                          <a:latin typeface="+mn-lt"/>
                        </a:rPr>
                        <a:t>1 423 390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04056">
                <a:tc gridSpan="3">
                  <a:txBody>
                    <a:bodyPr/>
                    <a:lstStyle/>
                    <a:p>
                      <a:pPr marL="7200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latin typeface="+mn-lt"/>
                        </a:rPr>
                        <a:t>Всего выделено средств</a:t>
                      </a:r>
                      <a:endParaRPr lang="ru-RU" sz="16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72000" algn="l" fontAlgn="t"/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pPr marL="36000" algn="ctr" fontAlgn="t"/>
                      <a:endParaRPr lang="ru-RU" dirty="0"/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12 587 142</a:t>
                      </a:r>
                    </a:p>
                  </a:txBody>
                  <a:tcPr marL="9525" marR="9525" marT="9525" marB="0" anchor="b"/>
                </a:tc>
              </a:tr>
              <a:tr h="892564">
                <a:tc gridSpan="2"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В первом конкурсе 2018 года поддержан один проект РОО "ФЕДЕРАЦИЯ ГО РЕСПУБЛИКИ КАРЕЛИЯ"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algn="l" fontAlgn="t"/>
                      <a:r>
                        <a:rPr lang="ru-RU" sz="1600" b="1" dirty="0" smtClean="0">
                          <a:latin typeface="+mn-lt"/>
                        </a:rPr>
                        <a:t>Академия стратегии и творчества. </a:t>
                      </a:r>
                      <a:endParaRPr lang="ru-RU" sz="1600" b="1" dirty="0"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72000" algn="ctr" fontAlgn="b"/>
                      <a:r>
                        <a:rPr lang="ru-RU" sz="1600" b="1" dirty="0" smtClean="0">
                          <a:latin typeface="+mn-lt"/>
                        </a:rPr>
                        <a:t>2 999 909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457200" y="0"/>
          <a:ext cx="8229600" cy="83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0" y="0"/>
          <a:ext cx="9144000" cy="119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"/>
            <a:endParaRPr lang="ru-RU" b="1" dirty="0" smtClean="0"/>
          </a:p>
          <a:p>
            <a:pPr fontAlgn="b"/>
            <a:endParaRPr lang="ru-RU" b="1" dirty="0" smtClean="0"/>
          </a:p>
          <a:p>
            <a:pPr fontAlgn="t"/>
            <a:endParaRPr lang="ru-RU" b="1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1340768"/>
          <a:ext cx="882047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23928" y="0"/>
            <a:ext cx="52200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КРОО защиты животных «ПЕРВЫЙ ПРИЮТ» Проект  2017  года  - 2 080 462 </a:t>
            </a:r>
            <a:endParaRPr lang="ru-RU" dirty="0" smtClean="0"/>
          </a:p>
          <a:p>
            <a:pPr lvl="0"/>
            <a:r>
              <a:rPr lang="ru-RU" b="1" i="1" dirty="0" smtClean="0"/>
              <a:t>Дай лапу, друг: система организации досуга, воспитания, реабилитации и формирования социально-ответственного отношения к животным у детей на базе общественного приюта для животных </a:t>
            </a:r>
          </a:p>
          <a:p>
            <a:r>
              <a:rPr lang="ru-RU" b="1" dirty="0" smtClean="0"/>
              <a:t>Проект 2018 года</a:t>
            </a:r>
          </a:p>
          <a:p>
            <a:r>
              <a:rPr lang="ru-RU" b="1" i="1" dirty="0" smtClean="0"/>
              <a:t>Открытые сердца- </a:t>
            </a:r>
            <a:r>
              <a:rPr lang="ru-RU" b="1" dirty="0" smtClean="0"/>
              <a:t>2 605 584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256490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Проект Дай лапу,  друг</a:t>
            </a:r>
            <a:r>
              <a:rPr lang="ru-RU" dirty="0" smtClean="0"/>
              <a:t>: открытие Центра социальной работы и </a:t>
            </a:r>
            <a:r>
              <a:rPr lang="ru-RU" dirty="0" err="1" smtClean="0"/>
              <a:t>канистерапии</a:t>
            </a:r>
            <a:r>
              <a:rPr lang="ru-RU" dirty="0" smtClean="0"/>
              <a:t>, проведение занятий с пациентами в детской городской больнице под наблюдением врачей со специально обученными собаками, проведение «Уроков доброты» в детских садах и школах, продолжение занятий в 21 школе-интернате, обучение собак для работы с детьми,  опытом с общественными приютами других городов республики Карелия – в Суоярви и Костомукше и проведение там мастер-классов. </a:t>
            </a:r>
          </a:p>
          <a:p>
            <a:r>
              <a:rPr lang="ru-RU" b="1" dirty="0" smtClean="0"/>
              <a:t>Проект Открытые сердца </a:t>
            </a:r>
            <a:r>
              <a:rPr lang="ru-RU" dirty="0" smtClean="0"/>
              <a:t>направлен на профилактику социального отчуждения и реабилитацию детей и подростков, находящихся в группе риска и в трудной жизненной ситуации</a:t>
            </a:r>
            <a:endParaRPr lang="ru-RU" dirty="0"/>
          </a:p>
        </p:txBody>
      </p:sp>
      <p:pic>
        <p:nvPicPr>
          <p:cNvPr id="35844" name="Picture 4" descr="https://pp.userapi.com/c846121/v846121507/10d6a0/f6jHYRvEUs4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" y="0"/>
            <a:ext cx="3422651" cy="2566988"/>
          </a:xfrm>
          <a:prstGeom prst="rect">
            <a:avLst/>
          </a:prstGeom>
          <a:noFill/>
        </p:spPr>
      </p:pic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756" y="5229200"/>
            <a:ext cx="8964488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827584" y="5157192"/>
            <a:ext cx="4780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Руководитель</a:t>
            </a:r>
            <a:r>
              <a:rPr lang="ru-RU" dirty="0" smtClean="0"/>
              <a:t> </a:t>
            </a:r>
            <a:r>
              <a:rPr lang="ru-RU" b="1" dirty="0" smtClean="0"/>
              <a:t>проекта – Владимир Рыбалко</a:t>
            </a:r>
            <a:endParaRPr lang="ru-RU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2" name="Picture 4" descr="https://pp.userapi.com/c836520/v836520129/50ef6/BqnYZCl2AHY.jpg"/>
          <p:cNvPicPr>
            <a:picLocks noChangeAspect="1" noChangeArrowheads="1"/>
          </p:cNvPicPr>
          <p:nvPr/>
        </p:nvPicPr>
        <p:blipFill>
          <a:blip r:embed="rId2" cstate="print"/>
          <a:srcRect l="11412" r="10602"/>
          <a:stretch>
            <a:fillRect/>
          </a:stretch>
        </p:blipFill>
        <p:spPr bwMode="auto">
          <a:xfrm>
            <a:off x="4686413" y="0"/>
            <a:ext cx="4457586" cy="292494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932040" y="3212976"/>
            <a:ext cx="3923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Проведя различные мероприятия на свежем воздухе с начала 2018 года, пропагандирующие здоровый образ жизни, мы сделали вывод, что данная площадка может использоваться для любых детских, спортивных, танцевальных, музыкальных и корпоративных мероприятий или сельских народных гуляний.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4499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 smtClean="0"/>
              <a:t>Сфера здорового образа жизни «</a:t>
            </a:r>
            <a:r>
              <a:rPr lang="ru-RU" b="1" dirty="0" err="1" smtClean="0"/>
              <a:t>Кивачские</a:t>
            </a:r>
            <a:r>
              <a:rPr lang="ru-RU" b="1" dirty="0" smtClean="0"/>
              <a:t> пожни» – обоснование проекта</a:t>
            </a:r>
            <a:endParaRPr lang="ru-RU" dirty="0" smtClean="0"/>
          </a:p>
          <a:p>
            <a:r>
              <a:rPr lang="ru-RU" dirty="0" smtClean="0"/>
              <a:t>Реализация проекта «Сфера здорового образа жизни «</a:t>
            </a:r>
            <a:r>
              <a:rPr lang="ru-RU" dirty="0" err="1" smtClean="0"/>
              <a:t>Кивачские</a:t>
            </a:r>
            <a:r>
              <a:rPr lang="ru-RU" dirty="0" smtClean="0"/>
              <a:t> пожни» позволит сформировать площадку для проведения круглогодичных мероприятий на свежем воздухе, пропагандирующих здоровый активный образ жизни, питание экологическими натуральными продуктами с возможностью проживания в гармонии с природой на территории Центра развития крестьянского труда "</a:t>
            </a:r>
            <a:r>
              <a:rPr lang="ru-RU" dirty="0" err="1" smtClean="0"/>
              <a:t>Кивачские</a:t>
            </a:r>
            <a:r>
              <a:rPr lang="ru-RU" dirty="0" smtClean="0"/>
              <a:t> пожни". В рамках проекта планируется охватить 4 сезона календарного года по организации детских, семейных, корпоративных мероприятий , пропагандирующих здоровый образ жизни, способствующий развитию навыков общения детей </a:t>
            </a:r>
            <a:r>
              <a:rPr lang="ru-RU" dirty="0" err="1" smtClean="0"/>
              <a:t>предподросткового</a:t>
            </a:r>
            <a:r>
              <a:rPr lang="ru-RU" dirty="0" smtClean="0"/>
              <a:t> возраста и подростков, сплочению членов семьи, снятию психологического напряжения между коллегами и укреплению командного духа персонала.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57204" y="6093296"/>
            <a:ext cx="46867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Руководитель проекта- Надежда </a:t>
            </a:r>
            <a:r>
              <a:rPr lang="ru-RU" b="1" dirty="0" err="1" smtClean="0"/>
              <a:t>Варлевская</a:t>
            </a:r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907704" y="0"/>
          <a:ext cx="7236296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Картинки по запросу чарльз лендри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64704"/>
            <a:ext cx="1872208" cy="18722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2780928"/>
            <a:ext cx="1839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Чарльз </a:t>
            </a:r>
            <a:r>
              <a:rPr lang="ru-RU" dirty="0" err="1" smtClean="0"/>
              <a:t>Лэндри</a:t>
            </a:r>
            <a:endParaRPr lang="ru-RU" dirty="0"/>
          </a:p>
        </p:txBody>
      </p:sp>
      <p:pic>
        <p:nvPicPr>
          <p:cNvPr id="3076" name="Picture 4" descr="Картинки по запросу ричард Флорида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3789040"/>
            <a:ext cx="1859711" cy="1800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" y="5661248"/>
            <a:ext cx="183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Ричард Флорида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122899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Инструменты открытого правительства в «перезагрузке» публично-властного диалога в сфере реализации социальной политики</a:t>
            </a:r>
            <a:endParaRPr lang="ru-RU" sz="32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475655" y="1600200"/>
          <a:ext cx="5904657" cy="4982598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642339"/>
                <a:gridCol w="568315"/>
                <a:gridCol w="2694003"/>
              </a:tblGrid>
              <a:tr h="892696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/>
                        <a:t>ИНФОРМАЦИОННАЯ  ОТКРЫТОСТЬ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ПРАВОВОЕ РЕГУЛИРОВАНИЕ</a:t>
                      </a:r>
                      <a:endParaRPr lang="ru-RU" sz="2000" b="1" dirty="0"/>
                    </a:p>
                  </a:txBody>
                  <a:tcPr anchor="ctr"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/>
                        <a:t>ПУБЛИЧНАЯ ДЕКЛАРАЦИЯ ЦЕЛЕЙ И ЗАДАЧ ОРГАНИЗАЦИЙ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dirty="0" smtClean="0"/>
                        <a:t>ОРГАНИЗАЦИОННОЕ ОФОРМЛЕНИЕ</a:t>
                      </a:r>
                      <a:endParaRPr lang="ru-RU" sz="2000" b="1" dirty="0"/>
                    </a:p>
                  </a:txBody>
                  <a:tcPr/>
                </a:tc>
              </a:tr>
              <a:tr h="1106310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/>
                        <a:t>ПУБЛИЧНАЯ ОТЧЕТНОСТЬ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ИНФОРМАЦИОННОЕ СОПРОВОЖДЕНИЕ</a:t>
                      </a:r>
                      <a:endParaRPr lang="ru-RU" sz="2000" b="1" dirty="0"/>
                    </a:p>
                  </a:txBody>
                  <a:tcPr/>
                </a:tc>
              </a:tr>
              <a:tr h="1195282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/>
                        <a:t>ПРОЗРАЧНОСТЬ В ОРГАНИЗАЦИИ РАБОТЫ С РЕФЕРЕНТНЫМИ ГРУППАМИ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 smtClean="0"/>
                    </a:p>
                    <a:p>
                      <a:pPr algn="ctr"/>
                      <a:r>
                        <a:rPr lang="ru-RU" sz="2000" b="1" baseline="0" dirty="0" smtClean="0"/>
                        <a:t> </a:t>
                      </a:r>
                      <a:r>
                        <a:rPr lang="ru-RU" sz="2000" b="1" dirty="0" smtClean="0"/>
                        <a:t>ФИНАНСОВАЯ ПОДДЕРЖКА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Двойная стрелка влево/вправо 3"/>
          <p:cNvSpPr/>
          <p:nvPr/>
        </p:nvSpPr>
        <p:spPr>
          <a:xfrm>
            <a:off x="3851920" y="3717032"/>
            <a:ext cx="864096" cy="48463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Схема 8"/>
          <p:cNvGraphicFramePr/>
          <p:nvPr/>
        </p:nvGraphicFramePr>
        <p:xfrm>
          <a:off x="7884368" y="1556792"/>
          <a:ext cx="108012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0" y="1484784"/>
          <a:ext cx="10801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51520" y="0"/>
          <a:ext cx="8640960" cy="66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Поддержка СО НКО в 2017 году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80728"/>
          <a:ext cx="91440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2351</Words>
  <Application>Microsoft Office PowerPoint</Application>
  <PresentationFormat>Экран (4:3)</PresentationFormat>
  <Paragraphs>302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 РОЛЬ ПРОЕКТНОЙ ДЕЯТЕЛЬНОСТИ СОЦИАЛЬНО - ОРИЕНТИРОВАННЫХ ОРГАНИЗАЦИЙ РЕСПУБЛИКИ КАРЕЛИЯ В КОНСТРУИРОВАНИИ КРЕАТИВНОГО СОЦИАЛЬНОГО ПРОСТРАНСТВА </vt:lpstr>
      <vt:lpstr>Слайд 2</vt:lpstr>
      <vt:lpstr>Слайд 3</vt:lpstr>
      <vt:lpstr>Слайд 4</vt:lpstr>
      <vt:lpstr>Инструменты открытого правительства в «перезагрузке» публично-властного диалога в сфере реализации социальной политики</vt:lpstr>
      <vt:lpstr>Слайд 6</vt:lpstr>
      <vt:lpstr>Слайд 7</vt:lpstr>
      <vt:lpstr>Поддержка СО НКО в 2017 году</vt:lpstr>
      <vt:lpstr>Слайд 9</vt:lpstr>
      <vt:lpstr>Слайд 10</vt:lpstr>
      <vt:lpstr>РАЗМЕРЫ ГРАНТОВОЙ ПОДДЕРЖКИ</vt:lpstr>
      <vt:lpstr>Пример: РАСПРЕДЕЛЕНИЕ ГРАНТОВ ПО НАПРАВЛЕНИЯМ ГОСУДАРСТВЕННОЙ ПОДДЕРЖКИ в 2013-2016 годах</vt:lpstr>
      <vt:lpstr>Слайд 13</vt:lpstr>
      <vt:lpstr>Слайд 14</vt:lpstr>
      <vt:lpstr>Слайд 15</vt:lpstr>
      <vt:lpstr>СООТНОШЕНИЕ ПОЛУЧЕННЫХ ГРАНТОВ ПО ВИДАМ ГОСУДАРСТВЕННОЙ ПОДДЕРЖКИ В 2017 ГОДУ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RePack by SPecialiST</cp:lastModifiedBy>
  <cp:revision>9</cp:revision>
  <dcterms:created xsi:type="dcterms:W3CDTF">2018-10-28T10:28:47Z</dcterms:created>
  <dcterms:modified xsi:type="dcterms:W3CDTF">2018-10-31T04:56:32Z</dcterms:modified>
</cp:coreProperties>
</file>