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3" r:id="rId7"/>
    <p:sldId id="271" r:id="rId8"/>
    <p:sldId id="264" r:id="rId9"/>
    <p:sldId id="260" r:id="rId10"/>
    <p:sldId id="262" r:id="rId11"/>
    <p:sldId id="265" r:id="rId12"/>
    <p:sldId id="266" r:id="rId13"/>
    <p:sldId id="269" r:id="rId14"/>
    <p:sldId id="273" r:id="rId15"/>
    <p:sldId id="275" r:id="rId16"/>
    <p:sldId id="276" r:id="rId17"/>
    <p:sldId id="267" r:id="rId18"/>
    <p:sldId id="277" r:id="rId19"/>
    <p:sldId id="279" r:id="rId20"/>
    <p:sldId id="268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0066"/>
    <a:srgbClr val="666699"/>
    <a:srgbClr val="0000CC"/>
    <a:srgbClr val="993300"/>
    <a:srgbClr val="CC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0" d="100"/>
          <a:sy n="80" d="100"/>
        </p:scale>
        <p:origin x="-1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1317874461623724E-3"/>
          <c:y val="0.26063060852438069"/>
          <c:w val="0.55454203507168121"/>
          <c:h val="0.8254926552226751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993300"/>
              </a:solidFill>
            </c:spPr>
          </c:dPt>
          <c:dPt>
            <c:idx val="3"/>
            <c:spPr>
              <a:solidFill>
                <a:srgbClr val="CC0066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666699"/>
              </a:solidFill>
            </c:spPr>
          </c:dPt>
          <c:dPt>
            <c:idx val="6"/>
            <c:spPr>
              <a:solidFill>
                <a:srgbClr val="0000CC"/>
              </a:solidFill>
            </c:spPr>
          </c:dPt>
          <c:dPt>
            <c:idx val="7"/>
            <c:spPr>
              <a:solidFill>
                <a:srgbClr val="002060"/>
              </a:solidFill>
            </c:spPr>
          </c:dPt>
          <c:dPt>
            <c:idx val="8"/>
            <c:spPr>
              <a:solidFill>
                <a:srgbClr val="7030A0"/>
              </a:solidFill>
            </c:spPr>
          </c:dPt>
          <c:dPt>
            <c:idx val="9"/>
            <c:spPr>
              <a:solidFill>
                <a:srgbClr val="FFFF00"/>
              </a:solidFill>
            </c:spPr>
          </c:dPt>
          <c:dPt>
            <c:idx val="10"/>
            <c:spPr>
              <a:solidFill>
                <a:srgbClr val="FFC000"/>
              </a:solidFill>
            </c:spPr>
          </c:dPt>
          <c:cat>
            <c:strRef>
              <c:f>Лист1!$A$2:$A$12</c:f>
              <c:strCache>
                <c:ptCount val="11"/>
                <c:pt idx="0">
                  <c:v>Береза повислая</c:v>
                </c:pt>
                <c:pt idx="1">
                  <c:v>Боярышник кроваво-красный</c:v>
                </c:pt>
                <c:pt idx="2">
                  <c:v>Вяз шершавый</c:v>
                </c:pt>
                <c:pt idx="3">
                  <c:v>Ель европейская</c:v>
                </c:pt>
                <c:pt idx="4">
                  <c:v>Ива козья</c:v>
                </c:pt>
                <c:pt idx="5">
                  <c:v>Тополь дрожащий</c:v>
                </c:pt>
                <c:pt idx="6">
                  <c:v>Рябина обыкновенная</c:v>
                </c:pt>
                <c:pt idx="7">
                  <c:v>Сосна обыкновенная</c:v>
                </c:pt>
                <c:pt idx="8">
                  <c:v>Тополь бальзамический</c:v>
                </c:pt>
                <c:pt idx="9">
                  <c:v>Черемуха обыкновенная</c:v>
                </c:pt>
                <c:pt idx="10">
                  <c:v>Яблоня ягодная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100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  <c:pt idx="4">
                  <c:v>35</c:v>
                </c:pt>
                <c:pt idx="5">
                  <c:v>25</c:v>
                </c:pt>
                <c:pt idx="6">
                  <c:v>28</c:v>
                </c:pt>
                <c:pt idx="7">
                  <c:v>3</c:v>
                </c:pt>
                <c:pt idx="8">
                  <c:v>70</c:v>
                </c:pt>
                <c:pt idx="9">
                  <c:v>50</c:v>
                </c:pt>
                <c:pt idx="10">
                  <c:v>20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1.3320346977356622E-4"/>
          <c:y val="1.0773760659291897E-2"/>
          <c:w val="0.96791932938536307"/>
          <c:h val="0.28881017813175608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9652645915230003"/>
          <c:y val="0.29172621146600841"/>
          <c:w val="0.5069274841531638"/>
          <c:h val="0.387314291789912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ln>
                <a:solidFill>
                  <a:srgbClr val="FF0066"/>
                </a:solidFill>
              </a:ln>
            </c:spPr>
          </c:dPt>
          <c:cat>
            <c:strRef>
              <c:f>Лист1!$A$2:$A$5</c:f>
              <c:strCache>
                <c:ptCount val="4"/>
                <c:pt idx="0">
                  <c:v>Малина обыкновенная</c:v>
                </c:pt>
                <c:pt idx="1">
                  <c:v>Роза майская</c:v>
                </c:pt>
                <c:pt idx="2">
                  <c:v>Сирень обыкновенная</c:v>
                </c:pt>
                <c:pt idx="3">
                  <c:v>Спирея иволистная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</c:v>
                </c:pt>
                <c:pt idx="1">
                  <c:v>42</c:v>
                </c:pt>
                <c:pt idx="2">
                  <c:v>10</c:v>
                </c:pt>
                <c:pt idx="3">
                  <c:v>200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29241208593722828"/>
          <c:y val="0.68806698628710661"/>
          <c:w val="0.63438537451641952"/>
          <c:h val="0.2717841168500956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3429124982621028E-2"/>
          <c:y val="3.7882755573825352E-2"/>
          <c:w val="0.36409454968893257"/>
          <c:h val="0.754409588666003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признаков ослабления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</c:f>
              <c:strCache>
                <c:ptCount val="1"/>
                <c:pt idx="0">
                  <c:v>Деревья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39-4D81-982E-68DFA3F171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Ослабленные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Лист1!$A$2</c:f>
              <c:strCache>
                <c:ptCount val="1"/>
                <c:pt idx="0">
                  <c:v>Деревья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39-4D81-982E-68DFA3F171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Сильно ослабленные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Лист1!$A$2</c:f>
              <c:strCache>
                <c:ptCount val="1"/>
                <c:pt idx="0">
                  <c:v>Деревья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39-4D81-982E-68DFA3F1718F}"/>
            </c:ext>
          </c:extLst>
        </c:ser>
        <c:axId val="110953600"/>
        <c:axId val="110955136"/>
      </c:barChart>
      <c:catAx>
        <c:axId val="1109536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10955136"/>
        <c:crosses val="autoZero"/>
        <c:auto val="1"/>
        <c:lblAlgn val="ctr"/>
        <c:lblOffset val="100"/>
      </c:catAx>
      <c:valAx>
        <c:axId val="110955136"/>
        <c:scaling>
          <c:orientation val="minMax"/>
        </c:scaling>
        <c:axPos val="l"/>
        <c:majorGridlines/>
        <c:numFmt formatCode="General" sourceLinked="1"/>
        <c:tickLblPos val="nextTo"/>
        <c:crossAx val="110953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5576972992107434E-3"/>
          <c:y val="0.92728557391399968"/>
          <c:w val="0.9216330111092006"/>
          <c:h val="5.7624247257898532E-2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672537656401935"/>
          <c:y val="2.7583897387083452E-2"/>
          <c:w val="0.69654338960590456"/>
          <c:h val="0.7821476539455780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признаков ослабления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</c:f>
              <c:strCache>
                <c:ptCount val="1"/>
                <c:pt idx="0">
                  <c:v>Кустарники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53-4E77-9A8E-DBC74985E8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Ослабленные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Лист1!$A$2</c:f>
              <c:strCache>
                <c:ptCount val="1"/>
                <c:pt idx="0">
                  <c:v>Кустарники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53-4E77-9A8E-DBC74985E8FC}"/>
            </c:ext>
          </c:extLst>
        </c:ser>
        <c:axId val="110984576"/>
        <c:axId val="110986368"/>
      </c:barChart>
      <c:catAx>
        <c:axId val="1109845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0986368"/>
        <c:crosses val="autoZero"/>
        <c:auto val="1"/>
        <c:lblAlgn val="ctr"/>
        <c:lblOffset val="100"/>
      </c:catAx>
      <c:valAx>
        <c:axId val="110986368"/>
        <c:scaling>
          <c:orientation val="minMax"/>
        </c:scaling>
        <c:axPos val="l"/>
        <c:majorGridlines/>
        <c:numFmt formatCode="General" sourceLinked="1"/>
        <c:tickLblPos val="nextTo"/>
        <c:crossAx val="110984576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s.jpg"/>
          <p:cNvPicPr>
            <a:picLocks noChangeAspect="1"/>
          </p:cNvPicPr>
          <p:nvPr/>
        </p:nvPicPr>
        <p:blipFill>
          <a:blip r:embed="rId2" cstate="print"/>
          <a:srcRect l="7087" r="18012"/>
          <a:stretch>
            <a:fillRect/>
          </a:stretch>
        </p:blipFill>
        <p:spPr>
          <a:xfrm>
            <a:off x="0" y="0"/>
            <a:ext cx="9131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214554"/>
            <a:ext cx="7772400" cy="147002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Ландшафтно-планировочная организация территории Вытегорского сквера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71834" y="5072074"/>
            <a:ext cx="5272166" cy="107154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Выполнила: ст. гр. 65401 Филиппович И.М.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Руководитель: доктор с/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наук, доцент, профессор Гаврилова О.И.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Петрозаводский государственный университет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Институт лесных горных и строительных наук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Кафедра технологии и организации лесного комплекса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06" y="6488668"/>
            <a:ext cx="206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Петрозаводск, 2018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4291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Генеральный</a:t>
            </a:r>
            <a:r>
              <a:rPr lang="ru-RU" sz="3600" dirty="0" smtClean="0"/>
              <a:t> план</a:t>
            </a:r>
            <a:endParaRPr lang="ru-RU" sz="3600" dirty="0"/>
          </a:p>
        </p:txBody>
      </p:sp>
      <p:pic>
        <p:nvPicPr>
          <p:cNvPr id="5" name="Содержимое 4" descr="15289517276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751"/>
          <a:stretch>
            <a:fillRect/>
          </a:stretch>
        </p:blipFill>
        <p:spPr>
          <a:xfrm>
            <a:off x="1285852" y="571480"/>
            <a:ext cx="6215106" cy="610627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0241" t="13433" r="22817" b="15265"/>
          <a:stretch>
            <a:fillRect/>
          </a:stretch>
        </p:blipFill>
        <p:spPr bwMode="auto">
          <a:xfrm>
            <a:off x="214282" y="3929066"/>
            <a:ext cx="2934333" cy="2214554"/>
          </a:xfrm>
          <a:prstGeom prst="ellipse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2714612" y="4929198"/>
            <a:ext cx="714380" cy="3571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>
          <a:blip r:embed="rId5" cstate="print"/>
          <a:srcRect l="7081" t="4048" r="18546" b="11639"/>
          <a:stretch>
            <a:fillRect/>
          </a:stretch>
        </p:blipFill>
        <p:spPr bwMode="auto">
          <a:xfrm>
            <a:off x="5572132" y="785794"/>
            <a:ext cx="3347035" cy="2439438"/>
          </a:xfrm>
          <a:prstGeom prst="ellipse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 rot="10800000" flipV="1">
            <a:off x="4786314" y="2500306"/>
            <a:ext cx="1428760" cy="8572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4348" y="6572272"/>
            <a:ext cx="324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Рисунок 8 –  Генеральный план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4291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Таблица 2 – Проектируемый баланс территории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500043"/>
          <a:ext cx="8229600" cy="528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3428"/>
                <a:gridCol w="2000264"/>
                <a:gridCol w="1685908"/>
              </a:tblGrid>
              <a:tr h="41599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объектов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5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ru-RU" sz="18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148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Дороги по типам покрытий: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грунтовые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588,7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4,7%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1108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Площадки: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площадка вокруг здания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-площадка для отдыха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158,4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1,3%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1,06%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9027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3.Насаждения,в т.ч: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газоны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деревья / проекции крон деревьев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кустарники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цветники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5843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829/5005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595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15,84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47,5%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6,7%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40,6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4,8%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0,13%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29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4.Здания и сооружения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79,1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0,6%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29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12312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58" y="5786454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Соотношение закрытых и открытых пространств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 проектирования:           20,8% – открытых; 79,2% – закрытых;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После проектирования:     47,5% – открытых; 52,5% – закрытых.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Композиционное построение насаждений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5289517276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693" t="5471" r="3939" b="4158"/>
          <a:stretch>
            <a:fillRect/>
          </a:stretch>
        </p:blipFill>
        <p:spPr>
          <a:xfrm>
            <a:off x="1643042" y="430667"/>
            <a:ext cx="5929354" cy="6427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6072206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Фон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142976" y="5357826"/>
            <a:ext cx="1357322" cy="85725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142976" y="5715016"/>
            <a:ext cx="3286148" cy="50006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1178695" y="3250405"/>
            <a:ext cx="2928958" cy="28575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15074" y="5715016"/>
            <a:ext cx="2593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Группы одностороннего </a:t>
            </a:r>
          </a:p>
          <a:p>
            <a:pPr algn="ctr"/>
            <a:r>
              <a:rPr lang="ru-RU" dirty="0" smtClean="0"/>
              <a:t>восприятия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stCxn id="16" idx="0"/>
          </p:cNvCxnSpPr>
          <p:nvPr/>
        </p:nvCxnSpPr>
        <p:spPr>
          <a:xfrm rot="16200000" flipV="1">
            <a:off x="5649011" y="3852187"/>
            <a:ext cx="642942" cy="30827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6" idx="0"/>
          </p:cNvCxnSpPr>
          <p:nvPr/>
        </p:nvCxnSpPr>
        <p:spPr>
          <a:xfrm rot="16200000" flipV="1">
            <a:off x="5613292" y="3816468"/>
            <a:ext cx="71438" cy="372565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6" idx="0"/>
          </p:cNvCxnSpPr>
          <p:nvPr/>
        </p:nvCxnSpPr>
        <p:spPr>
          <a:xfrm rot="16200000" flipV="1">
            <a:off x="4898912" y="3102088"/>
            <a:ext cx="571504" cy="465435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6" idx="0"/>
          </p:cNvCxnSpPr>
          <p:nvPr/>
        </p:nvCxnSpPr>
        <p:spPr>
          <a:xfrm rot="16200000" flipV="1">
            <a:off x="4970350" y="3173526"/>
            <a:ext cx="1428760" cy="365422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72264" y="928670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Солитер</a:t>
            </a:r>
            <a:endParaRPr lang="ru-RU" dirty="0"/>
          </a:p>
        </p:txBody>
      </p: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 rot="5400000">
            <a:off x="4004695" y="1436679"/>
            <a:ext cx="3202568" cy="292521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0034" y="1571612"/>
            <a:ext cx="19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Группы кругового </a:t>
            </a:r>
          </a:p>
          <a:p>
            <a:pPr algn="ctr"/>
            <a:r>
              <a:rPr lang="ru-RU" dirty="0" smtClean="0"/>
              <a:t>обзора</a:t>
            </a:r>
            <a:endParaRPr lang="ru-RU" dirty="0"/>
          </a:p>
        </p:txBody>
      </p:sp>
      <p:cxnSp>
        <p:nvCxnSpPr>
          <p:cNvPr id="36" name="Прямая со стрелкой 35"/>
          <p:cNvCxnSpPr>
            <a:stCxn id="33" idx="2"/>
          </p:cNvCxnSpPr>
          <p:nvPr/>
        </p:nvCxnSpPr>
        <p:spPr>
          <a:xfrm rot="16200000" flipH="1">
            <a:off x="1026316" y="2669397"/>
            <a:ext cx="2639819" cy="173691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33" idx="2"/>
          </p:cNvCxnSpPr>
          <p:nvPr/>
        </p:nvCxnSpPr>
        <p:spPr>
          <a:xfrm rot="16200000" flipH="1">
            <a:off x="1312068" y="2383645"/>
            <a:ext cx="2496943" cy="216553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7158" y="6519446"/>
            <a:ext cx="6890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9 – Генеральный план с композиционным построением насаждений</a:t>
            </a:r>
            <a:endParaRPr lang="ru-RU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7143768" y="2928934"/>
            <a:ext cx="17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Живая изгородь</a:t>
            </a:r>
            <a:endParaRPr lang="ru-RU" dirty="0"/>
          </a:p>
        </p:txBody>
      </p:sp>
      <p:cxnSp>
        <p:nvCxnSpPr>
          <p:cNvPr id="48" name="Прямая со стрелкой 47"/>
          <p:cNvCxnSpPr>
            <a:stCxn id="46" idx="2"/>
          </p:cNvCxnSpPr>
          <p:nvPr/>
        </p:nvCxnSpPr>
        <p:spPr>
          <a:xfrm rot="5400000">
            <a:off x="6057393" y="3170195"/>
            <a:ext cx="1845246" cy="2101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0800000" flipV="1">
            <a:off x="4143372" y="3357562"/>
            <a:ext cx="3857652" cy="714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46" idx="2"/>
          </p:cNvCxnSpPr>
          <p:nvPr/>
        </p:nvCxnSpPr>
        <p:spPr>
          <a:xfrm rot="5400000">
            <a:off x="5271575" y="1955749"/>
            <a:ext cx="1416618" cy="41016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2860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Таблица 3 – Ассортимент проектируемых растений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4"/>
          <p:cNvGraphicFramePr>
            <a:graphicFrameLocks/>
          </p:cNvGraphicFramePr>
          <p:nvPr/>
        </p:nvGraphicFramePr>
        <p:xfrm>
          <a:off x="1000100" y="428600"/>
          <a:ext cx="7086592" cy="642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2857520"/>
                <a:gridCol w="2428892"/>
                <a:gridCol w="1371552"/>
              </a:tblGrid>
              <a:tr h="32802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Название растений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количество, шт.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Русское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латинское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029">
                <a:tc gridSpan="4">
                  <a:txBody>
                    <a:bodyPr/>
                    <a:lstStyle/>
                    <a:p>
                      <a:pPr indent="-374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Деревья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Ирга канадская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Amelanchier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canadensis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Липа мелколистная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Times New Roman"/>
                          <a:ea typeface="Times New Roman"/>
                          <a:cs typeface="Times New Roman"/>
                        </a:rPr>
                        <a:t>Tilia cordata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Клен остролистный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Times New Roman"/>
                          <a:ea typeface="Times New Roman"/>
                          <a:cs typeface="Times New Roman"/>
                        </a:rPr>
                        <a:t>Acer platanoides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Яблоня лесная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Malus</a:t>
                      </a:r>
                      <a:r>
                        <a:rPr lang="ru-RU" sz="12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sylvestr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 gridSpan="3">
                  <a:txBody>
                    <a:bodyPr/>
                    <a:lstStyle/>
                    <a:p>
                      <a:pPr indent="-374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Итого деревьев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Кустарники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Арония черноплодная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Aronia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melanocarpa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36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Барбарис тунберга «Ред Карпет»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Berberis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thunbergii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“Red Carpet”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Калина обыкновенная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Viburnum</a:t>
                      </a:r>
                      <a:r>
                        <a:rPr lang="ru-RU" sz="12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opulus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Кизильник блестящий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Cotoneaster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lucidus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2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Лапчатка кустарниковая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Пинк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Бьюти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Dasiphora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friticosa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“Pink Beauty”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Роза морщинистая «Рубра»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Rosa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majalis</a:t>
                      </a:r>
                      <a:r>
                        <a:rPr lang="en-US" sz="1200" i="1" dirty="0">
                          <a:latin typeface="Times New Roman"/>
                          <a:ea typeface="Times New Roman"/>
                          <a:cs typeface="Times New Roman"/>
                        </a:rPr>
                        <a:t> f. </a:t>
                      </a:r>
                      <a:r>
                        <a:rPr lang="en-US" sz="1200" i="1" dirty="0" err="1">
                          <a:latin typeface="Times New Roman"/>
                          <a:ea typeface="Times New Roman"/>
                          <a:cs typeface="Times New Roman"/>
                        </a:rPr>
                        <a:t>Rubra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Роза морщинистая «Альба»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Rosa </a:t>
                      </a:r>
                      <a:r>
                        <a:rPr lang="en-US" sz="1200" i="1">
                          <a:latin typeface="Times New Roman"/>
                          <a:ea typeface="Times New Roman"/>
                          <a:cs typeface="Times New Roman"/>
                        </a:rPr>
                        <a:t>rugose f. Alba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indent="-1587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Сирень обыкновенная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Syringa vulgaris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Чубушник венечный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Times New Roman"/>
                          <a:ea typeface="Times New Roman"/>
                          <a:cs typeface="Times New Roman"/>
                        </a:rPr>
                        <a:t>Phildelphus coronarius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8029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Итого кустарников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801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12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794" t="10550" r="6678" b="9930"/>
          <a:stretch>
            <a:fillRect/>
          </a:stretch>
        </p:blipFill>
        <p:spPr bwMode="auto">
          <a:xfrm>
            <a:off x="1752953" y="1428736"/>
            <a:ext cx="7391047" cy="504742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948" t="10864" r="12804" b="22300"/>
          <a:stretch>
            <a:fillRect/>
          </a:stretch>
        </p:blipFill>
        <p:spPr bwMode="auto">
          <a:xfrm>
            <a:off x="214282" y="142852"/>
            <a:ext cx="4137421" cy="2659063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00562" y="214290"/>
            <a:ext cx="4329114" cy="10001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Визуализация пейзажных картин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6500834"/>
            <a:ext cx="5267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Рисунок 10 – Визуализация территории около часовни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1211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463" r="6828"/>
          <a:stretch>
            <a:fillRect/>
          </a:stretch>
        </p:blipFill>
        <p:spPr bwMode="auto">
          <a:xfrm>
            <a:off x="285720" y="3214686"/>
            <a:ext cx="6512981" cy="330714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4511" r="5478" b="21577"/>
          <a:stretch>
            <a:fillRect/>
          </a:stretch>
        </p:blipFill>
        <p:spPr bwMode="auto">
          <a:xfrm>
            <a:off x="285720" y="500042"/>
            <a:ext cx="6478440" cy="261282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t="4285" b="9427"/>
          <a:stretch>
            <a:fillRect/>
          </a:stretch>
        </p:blipFill>
        <p:spPr bwMode="auto">
          <a:xfrm>
            <a:off x="5572132" y="2214554"/>
            <a:ext cx="3571868" cy="281394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428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Композиция кругового обзора с трех видовых точек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6519446"/>
            <a:ext cx="479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 11 – Визуализация группы кругового обзора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3286116" cy="121444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Группа кругового обзора с двух видовых точек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5667805" cy="326866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290"/>
            <a:ext cx="5714058" cy="292895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6519446"/>
            <a:ext cx="479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12 – Визуализация группы кругового обзора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8236"/>
          <a:stretch>
            <a:fillRect/>
          </a:stretch>
        </p:blipFill>
        <p:spPr bwMode="auto">
          <a:xfrm flipH="1">
            <a:off x="4429124" y="285728"/>
            <a:ext cx="4485546" cy="257176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b="10388"/>
          <a:stretch>
            <a:fillRect/>
          </a:stretch>
        </p:blipFill>
        <p:spPr bwMode="auto">
          <a:xfrm>
            <a:off x="142844" y="357166"/>
            <a:ext cx="4143404" cy="242904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12718" t="3494" r="17089" b="2329"/>
          <a:stretch>
            <a:fillRect/>
          </a:stretch>
        </p:blipFill>
        <p:spPr bwMode="auto">
          <a:xfrm>
            <a:off x="285720" y="3000372"/>
            <a:ext cx="3714776" cy="340121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 b="4382"/>
          <a:stretch>
            <a:fillRect/>
          </a:stretch>
        </p:blipFill>
        <p:spPr bwMode="auto">
          <a:xfrm>
            <a:off x="4104701" y="3000372"/>
            <a:ext cx="4682141" cy="337980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14282" y="6519446"/>
            <a:ext cx="712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13 – Визуализация групп кругового, одностороннего обзора и солитера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b="5779"/>
          <a:stretch>
            <a:fillRect/>
          </a:stretch>
        </p:blipFill>
        <p:spPr bwMode="auto">
          <a:xfrm>
            <a:off x="5143504" y="285728"/>
            <a:ext cx="3705225" cy="293468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8596" y="6519446"/>
            <a:ext cx="730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 15 –  Визуализация древесно-кустарниковых групп около входов  в сквер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324" r="10701"/>
          <a:stretch>
            <a:fillRect/>
          </a:stretch>
        </p:blipFill>
        <p:spPr bwMode="auto">
          <a:xfrm>
            <a:off x="0" y="285728"/>
            <a:ext cx="4741916" cy="33613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286124"/>
            <a:ext cx="5972175" cy="326707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1303"/>
          <a:stretch>
            <a:fillRect/>
          </a:stretch>
        </p:blipFill>
        <p:spPr bwMode="auto">
          <a:xfrm>
            <a:off x="357158" y="214290"/>
            <a:ext cx="8286808" cy="38513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6519446"/>
            <a:ext cx="7205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16 – Визуализация малых архитектурных форм  и площадки для отдыха</a:t>
            </a:r>
            <a:endParaRPr lang="ru-RU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068" t="12334" r="14994" b="16739"/>
          <a:stretch>
            <a:fillRect/>
          </a:stretch>
        </p:blipFill>
        <p:spPr bwMode="auto">
          <a:xfrm>
            <a:off x="3786182" y="4000504"/>
            <a:ext cx="4929222" cy="24738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8943" t="6645" r="14591" b="12460"/>
          <a:stretch>
            <a:fillRect/>
          </a:stretch>
        </p:blipFill>
        <p:spPr bwMode="auto">
          <a:xfrm>
            <a:off x="357158" y="4357694"/>
            <a:ext cx="3297323" cy="19766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789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42862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Разработка проекта ландшафтно-планировочной организации территории Вытегорского сквера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комплексного анализа территории.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Разработка функционального зонирования.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Разработка планировки объекта.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Проектирование озеленения территории с подбором ассортимента растений.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Разработка и проектирование благоустройства.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комплексный анализ и садово-парковая инвентаризация территории Вытегорского сквера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Запроектирована зона тихого отдыха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Разработана объемно-пространственная структура объекта. Соотношение открытых и закрытых пространств по проекту составило 47,5% и 52,5% соответственно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Запроектирован ассортимент растений, видовой состав представлен 4 видами деревьев и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видами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кустарников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Разработана визуализация пейзажных картин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rcRect l="7087" r="18012"/>
          <a:stretch>
            <a:fillRect/>
          </a:stretch>
        </p:blipFill>
        <p:spPr>
          <a:xfrm>
            <a:off x="0" y="0"/>
            <a:ext cx="9131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29750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789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4714908" cy="7143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Местоположение Вытегорского сквера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4572032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Общая площадь территории  – 1,2 га.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Уклон местности – 0,03.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1956" t="5015"/>
          <a:stretch>
            <a:fillRect/>
          </a:stretch>
        </p:blipFill>
        <p:spPr bwMode="auto">
          <a:xfrm>
            <a:off x="285720" y="2571744"/>
            <a:ext cx="5075688" cy="385543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282" y="6519446"/>
            <a:ext cx="7007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Рисунок 1 – План анализа архитектурно-планировочной организации объекта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l="10659" t="18865" r="16399" b="26776"/>
          <a:stretch>
            <a:fillRect/>
          </a:stretch>
        </p:blipFill>
        <p:spPr bwMode="auto">
          <a:xfrm>
            <a:off x="5000628" y="285728"/>
            <a:ext cx="3823185" cy="360137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>
            <a:noAutofit/>
          </a:bodyPr>
          <a:lstStyle/>
          <a:p>
            <a:r>
              <a:rPr lang="ru-RU" sz="2400" dirty="0" smtClean="0">
                <a:cs typeface="Arial" pitchFamily="34" charset="0"/>
              </a:rPr>
              <a:t>Результаты</a:t>
            </a:r>
            <a:r>
              <a:rPr lang="ru-RU" sz="2000" dirty="0" smtClean="0">
                <a:cs typeface="Arial" pitchFamily="34" charset="0"/>
              </a:rPr>
              <a:t> </a:t>
            </a:r>
            <a:r>
              <a:rPr lang="ru-RU" sz="2400" dirty="0" smtClean="0">
                <a:cs typeface="Arial" pitchFamily="34" charset="0"/>
              </a:rPr>
              <a:t>садово-парковой инвентаризации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" y="4500570"/>
            <a:ext cx="3857620" cy="500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– План анализа зон влияния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ооружений и инженерных коммуникаций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29685" y="6286520"/>
            <a:ext cx="4414315" cy="4227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 – План инсоляционного анализа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1407"/>
          <a:stretch>
            <a:fillRect/>
          </a:stretch>
        </p:blipFill>
        <p:spPr bwMode="auto">
          <a:xfrm>
            <a:off x="3643306" y="3000372"/>
            <a:ext cx="5300634" cy="328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571480"/>
            <a:ext cx="483494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Результаты садово-парковой инвентаризации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571480"/>
          <a:ext cx="6786610" cy="664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004048" y="500042"/>
          <a:ext cx="4139952" cy="635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7158" y="6550223"/>
            <a:ext cx="4867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Рисунок 4 – Распределение деревьев и кустарников по видам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36828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Результаты садово-парковой инвентаризации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642918"/>
          <a:ext cx="842968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000628" y="857232"/>
          <a:ext cx="3643338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7158" y="6488668"/>
            <a:ext cx="692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Рисунок 5 – Распределение деревьев и кустарников по категориям состояния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808" t="7526" r="12011" b="2509"/>
          <a:stretch>
            <a:fillRect/>
          </a:stretch>
        </p:blipFill>
        <p:spPr bwMode="auto">
          <a:xfrm>
            <a:off x="1785918" y="357166"/>
            <a:ext cx="5357850" cy="582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1538" y="6519446"/>
            <a:ext cx="600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Рисунок 6 – План инвентаризации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80524_143454.jpg"/>
          <p:cNvPicPr/>
          <p:nvPr/>
        </p:nvPicPr>
        <p:blipFill>
          <a:blip r:embed="rId4" cstate="print"/>
          <a:srcRect l="2232"/>
          <a:stretch>
            <a:fillRect/>
          </a:stretch>
        </p:blipFill>
        <p:spPr>
          <a:xfrm>
            <a:off x="214282" y="214290"/>
            <a:ext cx="3357586" cy="2771108"/>
          </a:xfrm>
          <a:prstGeom prst="ellipse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 descr="20170827_114941.jpg"/>
          <p:cNvPicPr>
            <a:picLocks noChangeAspect="1"/>
          </p:cNvPicPr>
          <p:nvPr/>
        </p:nvPicPr>
        <p:blipFill>
          <a:blip r:embed="rId5" cstate="print"/>
          <a:srcRect l="7327"/>
          <a:stretch>
            <a:fillRect/>
          </a:stretch>
        </p:blipFill>
        <p:spPr>
          <a:xfrm>
            <a:off x="5767630" y="0"/>
            <a:ext cx="3376370" cy="2732480"/>
          </a:xfrm>
          <a:prstGeom prst="ellipse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Рисунок 9" descr="20180524_143804.jpg"/>
          <p:cNvPicPr>
            <a:picLocks noChangeAspect="1"/>
          </p:cNvPicPr>
          <p:nvPr/>
        </p:nvPicPr>
        <p:blipFill>
          <a:blip r:embed="rId6" cstate="print"/>
          <a:srcRect l="3937" t="2625" r="6562" b="4958"/>
          <a:stretch>
            <a:fillRect/>
          </a:stretch>
        </p:blipFill>
        <p:spPr>
          <a:xfrm>
            <a:off x="214282" y="4214818"/>
            <a:ext cx="3096823" cy="2337437"/>
          </a:xfrm>
          <a:prstGeom prst="ellipse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Рисунок 13" descr="74827.jpeg"/>
          <p:cNvPicPr>
            <a:picLocks noChangeAspect="1"/>
          </p:cNvPicPr>
          <p:nvPr/>
        </p:nvPicPr>
        <p:blipFill>
          <a:blip r:embed="rId7" cstate="print"/>
          <a:srcRect l="14672" r="8581"/>
          <a:stretch>
            <a:fillRect/>
          </a:stretch>
        </p:blipFill>
        <p:spPr>
          <a:xfrm>
            <a:off x="5882805" y="3357562"/>
            <a:ext cx="3261195" cy="3186983"/>
          </a:xfrm>
          <a:prstGeom prst="ellipse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2857488" y="3929066"/>
            <a:ext cx="1785950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5286380" y="2357430"/>
            <a:ext cx="928694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6572264" y="4429132"/>
            <a:ext cx="2143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>
            <a:off x="4714876" y="3143248"/>
            <a:ext cx="1500198" cy="10715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6200000" flipH="1">
            <a:off x="2678893" y="2750339"/>
            <a:ext cx="1357322" cy="857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29684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Таблица 1 – Существующий баланс территории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857232"/>
          <a:ext cx="8143932" cy="535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8215"/>
                <a:gridCol w="1767359"/>
                <a:gridCol w="1668358"/>
              </a:tblGrid>
              <a:tr h="429806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объектов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r>
                        <a:rPr lang="ru-RU" sz="16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</a:tr>
              <a:tr h="894938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Дороги по типам покрытий:</a:t>
                      </a: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грунтовые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364,2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</a:t>
                      </a:r>
                    </a:p>
                  </a:txBody>
                  <a:tcPr marL="68580" marR="68580" marT="0" marB="0"/>
                </a:tc>
              </a:tr>
              <a:tr h="894938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Площадки:</a:t>
                      </a: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площадка вокруг здания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158,4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0,9</a:t>
                      </a:r>
                    </a:p>
                  </a:txBody>
                  <a:tcPr marL="68580" marR="68580" marT="0" marB="0"/>
                </a:tc>
              </a:tr>
              <a:tr h="1848753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3.Насаждения, в т.ч:</a:t>
                      </a: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газоны</a:t>
                      </a: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деревья / проекции крон деревьев</a:t>
                      </a: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кустарники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10454,2</a:t>
                      </a: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</a:t>
                      </a: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9757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63,4</a:t>
                      </a: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,2</a:t>
                      </a:r>
                    </a:p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4,4</a:t>
                      </a:r>
                    </a:p>
                  </a:txBody>
                  <a:tcPr marL="68580" marR="68580" marT="0" marB="0"/>
                </a:tc>
              </a:tr>
              <a:tr h="429806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4.Здания и сооружения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</a:t>
                      </a:r>
                    </a:p>
                  </a:txBody>
                  <a:tcPr marL="68580" marR="68580" marT="0" marB="0"/>
                </a:tc>
              </a:tr>
              <a:tr h="429806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12312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2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-powerpoint-simple-simple-powerpoint-background-powerpoint-templates-ppt-light-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789"/>
            <a:ext cx="9144000" cy="6831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8575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Композиционное решение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етропавловская_часовня_в_Петрозаводске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30000"/>
          </a:blip>
          <a:srcRect l="16542" t="7024" r="9350" b="5403"/>
          <a:stretch>
            <a:fillRect/>
          </a:stretch>
        </p:blipFill>
        <p:spPr>
          <a:xfrm>
            <a:off x="642910" y="785794"/>
            <a:ext cx="3500462" cy="550611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 descr="images(1).jpg"/>
          <p:cNvPicPr>
            <a:picLocks noChangeAspect="1"/>
          </p:cNvPicPr>
          <p:nvPr/>
        </p:nvPicPr>
        <p:blipFill>
          <a:blip r:embed="rId4" cstate="print"/>
          <a:srcRect l="6872" t="8261" r="20616"/>
          <a:stretch>
            <a:fillRect/>
          </a:stretch>
        </p:blipFill>
        <p:spPr>
          <a:xfrm>
            <a:off x="4500562" y="1643050"/>
            <a:ext cx="4123573" cy="347182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1472" y="6500834"/>
            <a:ext cx="71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Рисунок 7 – Вариант концепции территории Вытегорского сквера  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633</Words>
  <Application>Microsoft Office PowerPoint</Application>
  <PresentationFormat>Экран (4:3)</PresentationFormat>
  <Paragraphs>202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Ландшафтно-планировочная организация территории Вытегорского сквера</vt:lpstr>
      <vt:lpstr>Введение</vt:lpstr>
      <vt:lpstr>Местоположение Вытегорского сквера</vt:lpstr>
      <vt:lpstr>Результаты садово-парковой инвентаризации</vt:lpstr>
      <vt:lpstr>Результаты садово-парковой инвентаризации</vt:lpstr>
      <vt:lpstr>Результаты садово-парковой инвентаризации</vt:lpstr>
      <vt:lpstr>Слайд 7</vt:lpstr>
      <vt:lpstr>Таблица 1 – Существующий баланс территории</vt:lpstr>
      <vt:lpstr>Композиционное решение</vt:lpstr>
      <vt:lpstr>Генеральный план</vt:lpstr>
      <vt:lpstr>Таблица 2 – Проектируемый баланс территории</vt:lpstr>
      <vt:lpstr>Композиционное построение насаждений</vt:lpstr>
      <vt:lpstr>Таблица 3 – Ассортимент проектируемых растений</vt:lpstr>
      <vt:lpstr>Визуализация пейзажных картин</vt:lpstr>
      <vt:lpstr>Слайд 15</vt:lpstr>
      <vt:lpstr>Группа кругового обзора с двух видовых точек</vt:lpstr>
      <vt:lpstr>Слайд 17</vt:lpstr>
      <vt:lpstr>Слайд 18</vt:lpstr>
      <vt:lpstr>Слайд 19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Ландшафтно-планировочная организация территории Вытегорского сквера</dc:title>
  <dc:creator>uzer</dc:creator>
  <cp:lastModifiedBy>kafedra</cp:lastModifiedBy>
  <cp:revision>169</cp:revision>
  <dcterms:created xsi:type="dcterms:W3CDTF">2018-06-09T09:59:41Z</dcterms:created>
  <dcterms:modified xsi:type="dcterms:W3CDTF">2018-10-26T07:46:56Z</dcterms:modified>
</cp:coreProperties>
</file>