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13.xml" ContentType="application/vnd.ms-office.chartcolorstyle+xml"/>
  <Override PartName="/ppt/charts/colors14.xml" ContentType="application/vnd.ms-office.chartcolorstyle+xml"/>
  <Override PartName="/ppt/charts/colors15.xml" ContentType="application/vnd.ms-office.chartcolorstyle+xml"/>
  <Override PartName="/ppt/charts/colors16.xml" ContentType="application/vnd.ms-office.chartcolorstyle+xml"/>
  <Override PartName="/ppt/charts/colors17.xml" ContentType="application/vnd.ms-office.chartcolorstyle+xml"/>
  <Override PartName="/ppt/charts/colors18.xml" ContentType="application/vnd.ms-office.chartcolorstyle+xml"/>
  <Override PartName="/ppt/charts/colors19.xml" ContentType="application/vnd.ms-office.chartcolorstyle+xml"/>
  <Override PartName="/ppt/charts/colors2.xml" ContentType="application/vnd.ms-office.chartcolorstyle+xml"/>
  <Override PartName="/ppt/charts/colors20.xml" ContentType="application/vnd.ms-office.chartcolorstyle+xml"/>
  <Override PartName="/ppt/charts/colors21.xml" ContentType="application/vnd.ms-office.chartcolorstyle+xml"/>
  <Override PartName="/ppt/charts/colors22.xml" ContentType="application/vnd.ms-office.chartcolorstyle+xml"/>
  <Override PartName="/ppt/charts/colors23.xml" ContentType="application/vnd.ms-office.chartcolorstyle+xml"/>
  <Override PartName="/ppt/charts/colors24.xml" ContentType="application/vnd.ms-office.chartcolorstyle+xml"/>
  <Override PartName="/ppt/charts/colors25.xml" ContentType="application/vnd.ms-office.chartcolorstyle+xml"/>
  <Override PartName="/ppt/charts/colors26.xml" ContentType="application/vnd.ms-office.chartcolorstyle+xml"/>
  <Override PartName="/ppt/charts/colors27.xml" ContentType="application/vnd.ms-office.chartcolorstyle+xml"/>
  <Override PartName="/ppt/charts/colors28.xml" ContentType="application/vnd.ms-office.chartcolorstyle+xml"/>
  <Override PartName="/ppt/charts/colors29.xml" ContentType="application/vnd.ms-office.chartcolorstyle+xml"/>
  <Override PartName="/ppt/charts/colors3.xml" ContentType="application/vnd.ms-office.chartcolorstyle+xml"/>
  <Override PartName="/ppt/charts/colors30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13.xml" ContentType="application/vnd.ms-office.chartstyle+xml"/>
  <Override PartName="/ppt/charts/style14.xml" ContentType="application/vnd.ms-office.chartstyle+xml"/>
  <Override PartName="/ppt/charts/style15.xml" ContentType="application/vnd.ms-office.chartstyle+xml"/>
  <Override PartName="/ppt/charts/style16.xml" ContentType="application/vnd.ms-office.chartstyle+xml"/>
  <Override PartName="/ppt/charts/style17.xml" ContentType="application/vnd.ms-office.chartstyle+xml"/>
  <Override PartName="/ppt/charts/style18.xml" ContentType="application/vnd.ms-office.chartstyle+xml"/>
  <Override PartName="/ppt/charts/style19.xml" ContentType="application/vnd.ms-office.chartstyle+xml"/>
  <Override PartName="/ppt/charts/style2.xml" ContentType="application/vnd.ms-office.chartstyle+xml"/>
  <Override PartName="/ppt/charts/style20.xml" ContentType="application/vnd.ms-office.chartstyle+xml"/>
  <Override PartName="/ppt/charts/style21.xml" ContentType="application/vnd.ms-office.chartstyle+xml"/>
  <Override PartName="/ppt/charts/style22.xml" ContentType="application/vnd.ms-office.chartstyle+xml"/>
  <Override PartName="/ppt/charts/style23.xml" ContentType="application/vnd.ms-office.chartstyle+xml"/>
  <Override PartName="/ppt/charts/style24.xml" ContentType="application/vnd.ms-office.chartstyle+xml"/>
  <Override PartName="/ppt/charts/style25.xml" ContentType="application/vnd.ms-office.chartstyle+xml"/>
  <Override PartName="/ppt/charts/style26.xml" ContentType="application/vnd.ms-office.chartstyle+xml"/>
  <Override PartName="/ppt/charts/style27.xml" ContentType="application/vnd.ms-office.chartstyle+xml"/>
  <Override PartName="/ppt/charts/style28.xml" ContentType="application/vnd.ms-office.chartstyle+xml"/>
  <Override PartName="/ppt/charts/style29.xml" ContentType="application/vnd.ms-office.chartstyle+xml"/>
  <Override PartName="/ppt/charts/style3.xml" ContentType="application/vnd.ms-office.chartstyle+xml"/>
  <Override PartName="/ppt/charts/style30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97" r:id="rId4"/>
    <p:sldId id="298" r:id="rId5"/>
    <p:sldId id="299" r:id="rId6"/>
    <p:sldId id="292" r:id="rId7"/>
    <p:sldId id="307" r:id="rId8"/>
    <p:sldId id="279" r:id="rId9"/>
    <p:sldId id="308" r:id="rId10"/>
    <p:sldId id="290" r:id="rId11"/>
    <p:sldId id="310" r:id="rId12"/>
    <p:sldId id="286" r:id="rId13"/>
    <p:sldId id="288" r:id="rId14"/>
    <p:sldId id="285" r:id="rId15"/>
    <p:sldId id="311" r:id="rId16"/>
    <p:sldId id="303" r:id="rId17"/>
    <p:sldId id="312" r:id="rId18"/>
    <p:sldId id="304" r:id="rId19"/>
    <p:sldId id="313" r:id="rId20"/>
    <p:sldId id="267" r:id="rId21"/>
    <p:sldId id="268" r:id="rId22"/>
    <p:sldId id="269" r:id="rId23"/>
    <p:sldId id="270" r:id="rId24"/>
    <p:sldId id="272" r:id="rId25"/>
    <p:sldId id="271" r:id="rId26"/>
    <p:sldId id="273" r:id="rId27"/>
    <p:sldId id="274" r:id="rId28"/>
    <p:sldId id="261" r:id="rId29"/>
    <p:sldId id="265" r:id="rId30"/>
    <p:sldId id="266" r:id="rId31"/>
    <p:sldId id="314" r:id="rId32"/>
    <p:sldId id="315" r:id="rId33"/>
    <p:sldId id="316" r:id="rId34"/>
    <p:sldId id="294" r:id="rId35"/>
    <p:sldId id="295" r:id="rId36"/>
    <p:sldId id="296" r:id="rId37"/>
    <p:sldId id="293" r:id="rId38"/>
    <p:sldId id="317" r:id="rId39"/>
    <p:sldId id="325" r:id="rId40"/>
    <p:sldId id="319" r:id="rId41"/>
    <p:sldId id="320" r:id="rId42"/>
    <p:sldId id="324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  <a:srgbClr val="FF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0" autoAdjust="0"/>
  </p:normalViewPr>
  <p:slideViewPr>
    <p:cSldViewPr snapToGrid="0">
      <p:cViewPr varScale="1">
        <p:scale>
          <a:sx n="66" d="100"/>
          <a:sy n="66" d="100"/>
        </p:scale>
        <p:origin x="77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" Type="http://schemas.openxmlformats.org/officeDocument/2006/relationships/slide" Target="slides/slide2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проработали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нет данных</c:v>
                </c:pt>
                <c:pt idx="1">
                  <c:v>работали 1 год</c:v>
                </c:pt>
                <c:pt idx="2">
                  <c:v>работали 2 года</c:v>
                </c:pt>
                <c:pt idx="3">
                  <c:v>работали 3 года</c:v>
                </c:pt>
                <c:pt idx="4">
                  <c:v>работали 4 года</c:v>
                </c:pt>
                <c:pt idx="5">
                  <c:v>продолжают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6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62</c:v>
                </c:pt>
                <c:pt idx="1">
                  <c:v>48</c:v>
                </c:pt>
                <c:pt idx="2">
                  <c:v>17</c:v>
                </c:pt>
                <c:pt idx="3">
                  <c:v>28</c:v>
                </c:pt>
                <c:pt idx="4">
                  <c:v>15</c:v>
                </c:pt>
                <c:pt idx="5">
                  <c:v>25</c:v>
                </c:pt>
                <c:pt idx="6">
                  <c:v>36</c:v>
                </c:pt>
                <c:pt idx="7">
                  <c:v>21</c:v>
                </c:pt>
                <c:pt idx="8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86888"/>
        <c:axId val="367184144"/>
      </c:barChart>
      <c:catAx>
        <c:axId val="36718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4144"/>
        <c:crosses val="autoZero"/>
        <c:auto val="1"/>
        <c:lblAlgn val="ctr"/>
        <c:lblOffset val="100"/>
        <c:noMultiLvlLbl val="0"/>
      </c:catAx>
      <c:valAx>
        <c:axId val="36718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</c:v>
                </c:pt>
                <c:pt idx="1">
                  <c:v>48</c:v>
                </c:pt>
                <c:pt idx="2">
                  <c:v>17</c:v>
                </c:pt>
                <c:pt idx="3">
                  <c:v>28</c:v>
                </c:pt>
                <c:pt idx="4">
                  <c:v>25</c:v>
                </c:pt>
                <c:pt idx="5">
                  <c:v>36</c:v>
                </c:pt>
                <c:pt idx="6">
                  <c:v>21</c:v>
                </c:pt>
                <c:pt idx="7">
                  <c:v>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69</c:v>
                </c:pt>
                <c:pt idx="1">
                  <c:v>64</c:v>
                </c:pt>
                <c:pt idx="2">
                  <c:v>28</c:v>
                </c:pt>
                <c:pt idx="3">
                  <c:v>41</c:v>
                </c:pt>
                <c:pt idx="4">
                  <c:v>34</c:v>
                </c:pt>
                <c:pt idx="5">
                  <c:v>49</c:v>
                </c:pt>
                <c:pt idx="6">
                  <c:v>42</c:v>
                </c:pt>
                <c:pt idx="7">
                  <c:v>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сильные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74</c:v>
                </c:pt>
                <c:pt idx="1">
                  <c:v>75</c:v>
                </c:pt>
                <c:pt idx="2">
                  <c:v>42</c:v>
                </c:pt>
                <c:pt idx="3">
                  <c:v>54</c:v>
                </c:pt>
                <c:pt idx="4">
                  <c:v>52</c:v>
                </c:pt>
                <c:pt idx="5">
                  <c:v>63</c:v>
                </c:pt>
                <c:pt idx="6">
                  <c:v>59</c:v>
                </c:pt>
                <c:pt idx="7">
                  <c:v>60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сильные в начале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71</c:v>
                </c:pt>
                <c:pt idx="1">
                  <c:v>53</c:v>
                </c:pt>
                <c:pt idx="2">
                  <c:v>17</c:v>
                </c:pt>
                <c:pt idx="3">
                  <c:v>36</c:v>
                </c:pt>
                <c:pt idx="4">
                  <c:v>31</c:v>
                </c:pt>
                <c:pt idx="5">
                  <c:v>37</c:v>
                </c:pt>
                <c:pt idx="6">
                  <c:v>18</c:v>
                </c:pt>
                <c:pt idx="7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182968"/>
        <c:axId val="367186496"/>
      </c:lineChart>
      <c:catAx>
        <c:axId val="36718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6496"/>
        <c:crosses val="autoZero"/>
        <c:auto val="1"/>
        <c:lblAlgn val="ctr"/>
        <c:lblOffset val="100"/>
        <c:noMultiLvlLbl val="0"/>
      </c:catAx>
      <c:valAx>
        <c:axId val="3671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слабые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47</c:v>
                </c:pt>
                <c:pt idx="2">
                  <c:v>16.5</c:v>
                </c:pt>
                <c:pt idx="3">
                  <c:v>27</c:v>
                </c:pt>
                <c:pt idx="4">
                  <c:v>24.5</c:v>
                </c:pt>
                <c:pt idx="5">
                  <c:v>30</c:v>
                </c:pt>
                <c:pt idx="6">
                  <c:v>20.5</c:v>
                </c:pt>
                <c:pt idx="7">
                  <c:v>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25</c:v>
                </c:pt>
                <c:pt idx="1">
                  <c:v>45</c:v>
                </c:pt>
                <c:pt idx="2">
                  <c:v>24</c:v>
                </c:pt>
                <c:pt idx="3">
                  <c:v>28</c:v>
                </c:pt>
                <c:pt idx="4">
                  <c:v>25</c:v>
                </c:pt>
                <c:pt idx="5">
                  <c:v>31</c:v>
                </c:pt>
                <c:pt idx="6">
                  <c:v>39</c:v>
                </c:pt>
                <c:pt idx="7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сильные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</c:v>
                </c:pt>
                <c:pt idx="1">
                  <c:v>22</c:v>
                </c:pt>
                <c:pt idx="2">
                  <c:v>25</c:v>
                </c:pt>
                <c:pt idx="3">
                  <c:v>18</c:v>
                </c:pt>
                <c:pt idx="4">
                  <c:v>21</c:v>
                </c:pt>
                <c:pt idx="5">
                  <c:v>26</c:v>
                </c:pt>
                <c:pt idx="6">
                  <c:v>41</c:v>
                </c:pt>
                <c:pt idx="7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81008"/>
        <c:axId val="367182184"/>
      </c:barChart>
      <c:catAx>
        <c:axId val="36718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2184"/>
        <c:crosses val="autoZero"/>
        <c:auto val="1"/>
        <c:lblAlgn val="ctr"/>
        <c:lblOffset val="100"/>
        <c:noMultiLvlLbl val="0"/>
      </c:catAx>
      <c:valAx>
        <c:axId val="36718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49Ф Тавр </c:v>
                </c:pt>
                <c:pt idx="9">
                  <c:v>49ФТавр, корр</c:v>
                </c:pt>
                <c:pt idx="10">
                  <c:v>49 Ханова, А</c:v>
                </c:pt>
                <c:pt idx="11">
                  <c:v>49,Ханова, Б</c:v>
                </c:pt>
                <c:pt idx="12">
                  <c:v>49,Ханова,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29</c:v>
                </c:pt>
                <c:pt idx="1">
                  <c:v>36</c:v>
                </c:pt>
                <c:pt idx="2">
                  <c:v>42</c:v>
                </c:pt>
                <c:pt idx="3">
                  <c:v>57</c:v>
                </c:pt>
                <c:pt idx="4">
                  <c:v>34</c:v>
                </c:pt>
                <c:pt idx="5">
                  <c:v>36</c:v>
                </c:pt>
                <c:pt idx="6">
                  <c:v>60</c:v>
                </c:pt>
                <c:pt idx="7">
                  <c:v>35</c:v>
                </c:pt>
                <c:pt idx="8">
                  <c:v>30</c:v>
                </c:pt>
                <c:pt idx="9">
                  <c:v>22</c:v>
                </c:pt>
                <c:pt idx="10">
                  <c:v>51</c:v>
                </c:pt>
                <c:pt idx="11">
                  <c:v>49</c:v>
                </c:pt>
                <c:pt idx="1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49Ф Тавр </c:v>
                </c:pt>
                <c:pt idx="9">
                  <c:v>49ФТавр, корр</c:v>
                </c:pt>
                <c:pt idx="10">
                  <c:v>49 Ханова, А</c:v>
                </c:pt>
                <c:pt idx="11">
                  <c:v>49,Ханова, Б</c:v>
                </c:pt>
                <c:pt idx="12">
                  <c:v>49,Ханова,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75</c:v>
                </c:pt>
                <c:pt idx="1">
                  <c:v>67</c:v>
                </c:pt>
                <c:pt idx="2">
                  <c:v>67</c:v>
                </c:pt>
                <c:pt idx="3">
                  <c:v>68</c:v>
                </c:pt>
                <c:pt idx="4">
                  <c:v>71</c:v>
                </c:pt>
                <c:pt idx="5">
                  <c:v>63</c:v>
                </c:pt>
                <c:pt idx="6">
                  <c:v>74</c:v>
                </c:pt>
                <c:pt idx="7">
                  <c:v>65</c:v>
                </c:pt>
                <c:pt idx="8">
                  <c:v>56</c:v>
                </c:pt>
                <c:pt idx="9">
                  <c:v>62</c:v>
                </c:pt>
                <c:pt idx="10">
                  <c:v>71</c:v>
                </c:pt>
                <c:pt idx="11">
                  <c:v>74</c:v>
                </c:pt>
                <c:pt idx="1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1064"/>
        <c:axId val="316744248"/>
      </c:barChart>
      <c:catAx>
        <c:axId val="36496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4248"/>
        <c:crosses val="autoZero"/>
        <c:auto val="1"/>
        <c:lblAlgn val="ctr"/>
        <c:lblOffset val="100"/>
        <c:noMultiLvlLbl val="0"/>
      </c:catAx>
      <c:valAx>
        <c:axId val="31674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 Тавр</c:v>
                </c:pt>
                <c:pt idx="9">
                  <c:v>49(Ф)Тавр, корр</c:v>
                </c:pt>
                <c:pt idx="10">
                  <c:v>49, Ханова, А</c:v>
                </c:pt>
                <c:pt idx="11">
                  <c:v>49,Ханова,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</c:v>
                </c:pt>
                <c:pt idx="1">
                  <c:v>16</c:v>
                </c:pt>
                <c:pt idx="2">
                  <c:v>12</c:v>
                </c:pt>
                <c:pt idx="3">
                  <c:v>36</c:v>
                </c:pt>
                <c:pt idx="4">
                  <c:v>11</c:v>
                </c:pt>
                <c:pt idx="5">
                  <c:v>7</c:v>
                </c:pt>
                <c:pt idx="6">
                  <c:v>45</c:v>
                </c:pt>
                <c:pt idx="7">
                  <c:v>10</c:v>
                </c:pt>
                <c:pt idx="8">
                  <c:v>16</c:v>
                </c:pt>
                <c:pt idx="9">
                  <c:v>8</c:v>
                </c:pt>
                <c:pt idx="10">
                  <c:v>28</c:v>
                </c:pt>
                <c:pt idx="11">
                  <c:v>23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 Тавр</c:v>
                </c:pt>
                <c:pt idx="9">
                  <c:v>49(Ф)Тавр, корр</c:v>
                </c:pt>
                <c:pt idx="10">
                  <c:v>49, Ханова, А</c:v>
                </c:pt>
                <c:pt idx="11">
                  <c:v>49,Ханова,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71</c:v>
                </c:pt>
                <c:pt idx="1">
                  <c:v>64</c:v>
                </c:pt>
                <c:pt idx="2">
                  <c:v>66</c:v>
                </c:pt>
                <c:pt idx="3">
                  <c:v>66</c:v>
                </c:pt>
                <c:pt idx="4">
                  <c:v>63</c:v>
                </c:pt>
                <c:pt idx="5">
                  <c:v>33</c:v>
                </c:pt>
                <c:pt idx="6">
                  <c:v>79</c:v>
                </c:pt>
                <c:pt idx="7">
                  <c:v>68</c:v>
                </c:pt>
                <c:pt idx="8">
                  <c:v>49</c:v>
                </c:pt>
                <c:pt idx="9">
                  <c:v>39</c:v>
                </c:pt>
                <c:pt idx="10">
                  <c:v>60</c:v>
                </c:pt>
                <c:pt idx="11">
                  <c:v>71</c:v>
                </c:pt>
                <c:pt idx="1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48560"/>
        <c:axId val="316749736"/>
      </c:barChart>
      <c:catAx>
        <c:axId val="31674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9736"/>
        <c:crosses val="autoZero"/>
        <c:auto val="1"/>
        <c:lblAlgn val="ctr"/>
        <c:lblOffset val="100"/>
        <c:noMultiLvlLbl val="0"/>
      </c:catAx>
      <c:valAx>
        <c:axId val="31674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49(Ф)Тавр</c:v>
                </c:pt>
                <c:pt idx="9">
                  <c:v>49(Ф)Тавр - 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</c:v>
                </c:pt>
                <c:pt idx="1">
                  <c:v>9</c:v>
                </c:pt>
                <c:pt idx="2">
                  <c:v>2</c:v>
                </c:pt>
                <c:pt idx="3">
                  <c:v>10</c:v>
                </c:pt>
                <c:pt idx="4">
                  <c:v>2</c:v>
                </c:pt>
                <c:pt idx="5">
                  <c:v>2</c:v>
                </c:pt>
                <c:pt idx="6">
                  <c:v>13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  <c:pt idx="11">
                  <c:v>5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49(Ф)Тавр</c:v>
                </c:pt>
                <c:pt idx="9">
                  <c:v>49(Ф)Тавр - 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43</c:v>
                </c:pt>
                <c:pt idx="1">
                  <c:v>15</c:v>
                </c:pt>
                <c:pt idx="2">
                  <c:v>22</c:v>
                </c:pt>
                <c:pt idx="3">
                  <c:v>31</c:v>
                </c:pt>
                <c:pt idx="4">
                  <c:v>38</c:v>
                </c:pt>
                <c:pt idx="5">
                  <c:v>17</c:v>
                </c:pt>
                <c:pt idx="6">
                  <c:v>55</c:v>
                </c:pt>
                <c:pt idx="7">
                  <c:v>31</c:v>
                </c:pt>
                <c:pt idx="8">
                  <c:v>12</c:v>
                </c:pt>
                <c:pt idx="9">
                  <c:v>5</c:v>
                </c:pt>
                <c:pt idx="10">
                  <c:v>26</c:v>
                </c:pt>
                <c:pt idx="11">
                  <c:v>32</c:v>
                </c:pt>
                <c:pt idx="1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44640"/>
        <c:axId val="316749344"/>
      </c:barChart>
      <c:catAx>
        <c:axId val="3167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9344"/>
        <c:crosses val="autoZero"/>
        <c:auto val="1"/>
        <c:lblAlgn val="ctr"/>
        <c:lblOffset val="100"/>
        <c:noMultiLvlLbl val="0"/>
      </c:catAx>
      <c:valAx>
        <c:axId val="3167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49(Ф)Тавр</c:v>
                </c:pt>
                <c:pt idx="9">
                  <c:v>49(Ф)Тавр-корр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16</c:v>
                </c:pt>
                <c:pt idx="1">
                  <c:v>16</c:v>
                </c:pt>
                <c:pt idx="2">
                  <c:v>9</c:v>
                </c:pt>
                <c:pt idx="3">
                  <c:v>23</c:v>
                </c:pt>
                <c:pt idx="4">
                  <c:v>7</c:v>
                </c:pt>
                <c:pt idx="5">
                  <c:v>11</c:v>
                </c:pt>
                <c:pt idx="6">
                  <c:v>32</c:v>
                </c:pt>
                <c:pt idx="7">
                  <c:v>10</c:v>
                </c:pt>
                <c:pt idx="8">
                  <c:v>9</c:v>
                </c:pt>
                <c:pt idx="9">
                  <c:v>3</c:v>
                </c:pt>
                <c:pt idx="10">
                  <c:v>18</c:v>
                </c:pt>
                <c:pt idx="11">
                  <c:v>14</c:v>
                </c:pt>
                <c:pt idx="1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49(Ф)Тавр</c:v>
                </c:pt>
                <c:pt idx="9">
                  <c:v>49(Ф)Тавр-корр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54</c:v>
                </c:pt>
                <c:pt idx="1">
                  <c:v>37</c:v>
                </c:pt>
                <c:pt idx="2">
                  <c:v>39</c:v>
                </c:pt>
                <c:pt idx="3">
                  <c:v>46</c:v>
                </c:pt>
                <c:pt idx="4">
                  <c:v>44</c:v>
                </c:pt>
                <c:pt idx="5">
                  <c:v>36</c:v>
                </c:pt>
                <c:pt idx="6">
                  <c:v>66</c:v>
                </c:pt>
                <c:pt idx="7">
                  <c:v>42</c:v>
                </c:pt>
                <c:pt idx="8">
                  <c:v>28</c:v>
                </c:pt>
                <c:pt idx="9">
                  <c:v>19</c:v>
                </c:pt>
                <c:pt idx="10">
                  <c:v>36</c:v>
                </c:pt>
                <c:pt idx="11">
                  <c:v>43</c:v>
                </c:pt>
                <c:pt idx="1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50912"/>
        <c:axId val="316745032"/>
      </c:barChart>
      <c:catAx>
        <c:axId val="3167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5032"/>
        <c:crosses val="autoZero"/>
        <c:auto val="1"/>
        <c:lblAlgn val="ctr"/>
        <c:lblOffset val="100"/>
        <c:noMultiLvlLbl val="0"/>
      </c:catAx>
      <c:valAx>
        <c:axId val="316745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5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49. Ханова, А</c:v>
                </c:pt>
                <c:pt idx="11">
                  <c:v>49, Ханова,Б</c:v>
                </c:pt>
                <c:pt idx="12">
                  <c:v>49, Ханова,В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24</c:v>
                </c:pt>
                <c:pt idx="1">
                  <c:v>25</c:v>
                </c:pt>
                <c:pt idx="2">
                  <c:v>13</c:v>
                </c:pt>
                <c:pt idx="3">
                  <c:v>26</c:v>
                </c:pt>
                <c:pt idx="4">
                  <c:v>15</c:v>
                </c:pt>
                <c:pt idx="5">
                  <c:v>24</c:v>
                </c:pt>
                <c:pt idx="6">
                  <c:v>30</c:v>
                </c:pt>
                <c:pt idx="7">
                  <c:v>11</c:v>
                </c:pt>
                <c:pt idx="8">
                  <c:v>7</c:v>
                </c:pt>
                <c:pt idx="9">
                  <c:v>4</c:v>
                </c:pt>
                <c:pt idx="10">
                  <c:v>13</c:v>
                </c:pt>
                <c:pt idx="11">
                  <c:v>11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49. Ханова, А</c:v>
                </c:pt>
                <c:pt idx="11">
                  <c:v>49, Ханова,Б</c:v>
                </c:pt>
                <c:pt idx="12">
                  <c:v>49, Ханова,В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65</c:v>
                </c:pt>
                <c:pt idx="1">
                  <c:v>56</c:v>
                </c:pt>
                <c:pt idx="2">
                  <c:v>54</c:v>
                </c:pt>
                <c:pt idx="3">
                  <c:v>47</c:v>
                </c:pt>
                <c:pt idx="4">
                  <c:v>52</c:v>
                </c:pt>
                <c:pt idx="5">
                  <c:v>50</c:v>
                </c:pt>
                <c:pt idx="6">
                  <c:v>68</c:v>
                </c:pt>
                <c:pt idx="7">
                  <c:v>53</c:v>
                </c:pt>
                <c:pt idx="8">
                  <c:v>19</c:v>
                </c:pt>
                <c:pt idx="9">
                  <c:v>15</c:v>
                </c:pt>
                <c:pt idx="10">
                  <c:v>28</c:v>
                </c:pt>
                <c:pt idx="11">
                  <c:v>36</c:v>
                </c:pt>
                <c:pt idx="1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50520"/>
        <c:axId val="316743464"/>
      </c:barChart>
      <c:catAx>
        <c:axId val="31675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3464"/>
        <c:crosses val="autoZero"/>
        <c:auto val="1"/>
        <c:lblAlgn val="ctr"/>
        <c:lblOffset val="100"/>
        <c:noMultiLvlLbl val="0"/>
      </c:catAx>
      <c:valAx>
        <c:axId val="31674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5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49,Ханова,А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14</c:v>
                </c:pt>
                <c:pt idx="1">
                  <c:v>13</c:v>
                </c:pt>
                <c:pt idx="2">
                  <c:v>6</c:v>
                </c:pt>
                <c:pt idx="3">
                  <c:v>19</c:v>
                </c:pt>
                <c:pt idx="4">
                  <c:v>4</c:v>
                </c:pt>
                <c:pt idx="5">
                  <c:v>6</c:v>
                </c:pt>
                <c:pt idx="6">
                  <c:v>22</c:v>
                </c:pt>
                <c:pt idx="7">
                  <c:v>4</c:v>
                </c:pt>
                <c:pt idx="8">
                  <c:v>11</c:v>
                </c:pt>
                <c:pt idx="9">
                  <c:v>5</c:v>
                </c:pt>
                <c:pt idx="10">
                  <c:v>25</c:v>
                </c:pt>
                <c:pt idx="11">
                  <c:v>16</c:v>
                </c:pt>
                <c:pt idx="1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49,Ханова,А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54</c:v>
                </c:pt>
                <c:pt idx="1">
                  <c:v>35</c:v>
                </c:pt>
                <c:pt idx="2">
                  <c:v>30</c:v>
                </c:pt>
                <c:pt idx="3">
                  <c:v>40</c:v>
                </c:pt>
                <c:pt idx="4">
                  <c:v>40</c:v>
                </c:pt>
                <c:pt idx="5">
                  <c:v>31</c:v>
                </c:pt>
                <c:pt idx="6">
                  <c:v>62</c:v>
                </c:pt>
                <c:pt idx="7">
                  <c:v>35</c:v>
                </c:pt>
                <c:pt idx="8">
                  <c:v>34</c:v>
                </c:pt>
                <c:pt idx="9">
                  <c:v>14</c:v>
                </c:pt>
                <c:pt idx="10">
                  <c:v>49</c:v>
                </c:pt>
                <c:pt idx="11">
                  <c:v>56</c:v>
                </c:pt>
                <c:pt idx="1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748952"/>
        <c:axId val="316743856"/>
      </c:barChart>
      <c:catAx>
        <c:axId val="31674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3856"/>
        <c:crosses val="autoZero"/>
        <c:auto val="1"/>
        <c:lblAlgn val="ctr"/>
        <c:lblOffset val="100"/>
        <c:noMultiLvlLbl val="0"/>
      </c:catAx>
      <c:valAx>
        <c:axId val="31674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8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 Ханова,А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17</c:v>
                </c:pt>
                <c:pt idx="1">
                  <c:v>2</c:v>
                </c:pt>
                <c:pt idx="2">
                  <c:v>4</c:v>
                </c:pt>
                <c:pt idx="3">
                  <c:v>13</c:v>
                </c:pt>
                <c:pt idx="4">
                  <c:v>2</c:v>
                </c:pt>
                <c:pt idx="5">
                  <c:v>0.5</c:v>
                </c:pt>
                <c:pt idx="6">
                  <c:v>11</c:v>
                </c:pt>
                <c:pt idx="7">
                  <c:v>2</c:v>
                </c:pt>
                <c:pt idx="8">
                  <c:v>4</c:v>
                </c:pt>
                <c:pt idx="9">
                  <c:v>0.5</c:v>
                </c:pt>
                <c:pt idx="10">
                  <c:v>3</c:v>
                </c:pt>
                <c:pt idx="11">
                  <c:v>4</c:v>
                </c:pt>
                <c:pt idx="1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 Ханова,А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54</c:v>
                </c:pt>
                <c:pt idx="1">
                  <c:v>29</c:v>
                </c:pt>
                <c:pt idx="2">
                  <c:v>42</c:v>
                </c:pt>
                <c:pt idx="3">
                  <c:v>45</c:v>
                </c:pt>
                <c:pt idx="4">
                  <c:v>48</c:v>
                </c:pt>
                <c:pt idx="5">
                  <c:v>7</c:v>
                </c:pt>
                <c:pt idx="6">
                  <c:v>74</c:v>
                </c:pt>
                <c:pt idx="7">
                  <c:v>48</c:v>
                </c:pt>
                <c:pt idx="8">
                  <c:v>18</c:v>
                </c:pt>
                <c:pt idx="9">
                  <c:v>9</c:v>
                </c:pt>
                <c:pt idx="10">
                  <c:v>38</c:v>
                </c:pt>
                <c:pt idx="11">
                  <c:v>41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158776"/>
        <c:axId val="369153680"/>
      </c:barChart>
      <c:catAx>
        <c:axId val="36915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153680"/>
        <c:crosses val="autoZero"/>
        <c:auto val="1"/>
        <c:lblAlgn val="ctr"/>
        <c:lblOffset val="100"/>
        <c:noMultiLvlLbl val="0"/>
      </c:catAx>
      <c:valAx>
        <c:axId val="36915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15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администрация</c:v>
                </c:pt>
                <c:pt idx="1">
                  <c:v>переформатирование классов</c:v>
                </c:pt>
                <c:pt idx="2">
                  <c:v>родители/деньги</c:v>
                </c:pt>
                <c:pt idx="3">
                  <c:v>учитель ушел/заболел/пенсия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19</c:v>
                </c:pt>
                <c:pt idx="1">
                  <c:v>16</c:v>
                </c:pt>
                <c:pt idx="2">
                  <c:v>13</c:v>
                </c:pt>
                <c:pt idx="3">
                  <c:v>29</c:v>
                </c:pt>
                <c:pt idx="4">
                  <c:v>7</c:v>
                </c:pt>
                <c:pt idx="5">
                  <c:v>7</c:v>
                </c:pt>
                <c:pt idx="6">
                  <c:v>35</c:v>
                </c:pt>
                <c:pt idx="7">
                  <c:v>6</c:v>
                </c:pt>
                <c:pt idx="8">
                  <c:v>8</c:v>
                </c:pt>
                <c:pt idx="9">
                  <c:v>4</c:v>
                </c:pt>
                <c:pt idx="10">
                  <c:v>19</c:v>
                </c:pt>
                <c:pt idx="11">
                  <c:v>16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ЧУЦО</c:v>
                </c:pt>
                <c:pt idx="1">
                  <c:v>1 Красновишерск</c:v>
                </c:pt>
                <c:pt idx="2">
                  <c:v>153 Пермь</c:v>
                </c:pt>
                <c:pt idx="3">
                  <c:v>УНИВЕРС</c:v>
                </c:pt>
                <c:pt idx="4">
                  <c:v>25 Сургут</c:v>
                </c:pt>
                <c:pt idx="5">
                  <c:v>1 Саломатино</c:v>
                </c:pt>
                <c:pt idx="6">
                  <c:v>67 Москва</c:v>
                </c:pt>
                <c:pt idx="7">
                  <c:v>20 Петрозаводск</c:v>
                </c:pt>
                <c:pt idx="8">
                  <c:v>49(Ф)-Тавр</c:v>
                </c:pt>
                <c:pt idx="9">
                  <c:v>49(Ф)-Тавр-корр</c:v>
                </c:pt>
                <c:pt idx="10">
                  <c:v>49, Ханова, А</c:v>
                </c:pt>
                <c:pt idx="11">
                  <c:v>49, Ханова, Б</c:v>
                </c:pt>
                <c:pt idx="12">
                  <c:v>49, Ханова, В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57</c:v>
                </c:pt>
                <c:pt idx="1">
                  <c:v>38</c:v>
                </c:pt>
                <c:pt idx="2">
                  <c:v>38</c:v>
                </c:pt>
                <c:pt idx="3">
                  <c:v>52</c:v>
                </c:pt>
                <c:pt idx="4">
                  <c:v>47</c:v>
                </c:pt>
                <c:pt idx="5">
                  <c:v>30</c:v>
                </c:pt>
                <c:pt idx="6">
                  <c:v>73</c:v>
                </c:pt>
                <c:pt idx="7">
                  <c:v>46</c:v>
                </c:pt>
                <c:pt idx="8">
                  <c:v>28</c:v>
                </c:pt>
                <c:pt idx="9">
                  <c:v>26</c:v>
                </c:pt>
                <c:pt idx="10">
                  <c:v>37</c:v>
                </c:pt>
                <c:pt idx="11">
                  <c:v>46</c:v>
                </c:pt>
                <c:pt idx="1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175472"/>
        <c:axId val="370168024"/>
      </c:barChart>
      <c:catAx>
        <c:axId val="37017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68024"/>
        <c:crosses val="autoZero"/>
        <c:auto val="1"/>
        <c:lblAlgn val="ctr"/>
        <c:lblOffset val="100"/>
        <c:noMultiLvlLbl val="0"/>
      </c:catAx>
      <c:valAx>
        <c:axId val="37016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7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классы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58</c:v>
                </c:pt>
                <c:pt idx="1">
                  <c:v>36</c:v>
                </c:pt>
                <c:pt idx="2">
                  <c:v>10</c:v>
                </c:pt>
                <c:pt idx="3">
                  <c:v>23</c:v>
                </c:pt>
                <c:pt idx="4">
                  <c:v>19</c:v>
                </c:pt>
                <c:pt idx="5">
                  <c:v>26</c:v>
                </c:pt>
                <c:pt idx="6">
                  <c:v>13</c:v>
                </c:pt>
                <c:pt idx="7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40</c:v>
                </c:pt>
                <c:pt idx="1">
                  <c:v>66</c:v>
                </c:pt>
                <c:pt idx="2">
                  <c:v>29</c:v>
                </c:pt>
                <c:pt idx="3">
                  <c:v>20</c:v>
                </c:pt>
                <c:pt idx="4">
                  <c:v>33</c:v>
                </c:pt>
                <c:pt idx="5">
                  <c:v>41</c:v>
                </c:pt>
                <c:pt idx="6">
                  <c:v>22</c:v>
                </c:pt>
                <c:pt idx="7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классы 2017</c:v>
                </c:pt>
              </c:strCache>
            </c:strRef>
          </c:tx>
          <c:spPr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68</c:v>
                </c:pt>
                <c:pt idx="1">
                  <c:v>66</c:v>
                </c:pt>
                <c:pt idx="2">
                  <c:v>31</c:v>
                </c:pt>
                <c:pt idx="3">
                  <c:v>46</c:v>
                </c:pt>
                <c:pt idx="4">
                  <c:v>40</c:v>
                </c:pt>
                <c:pt idx="5">
                  <c:v>47</c:v>
                </c:pt>
                <c:pt idx="6">
                  <c:v>45</c:v>
                </c:pt>
                <c:pt idx="7">
                  <c:v>52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0174688"/>
        <c:axId val="370171552"/>
      </c:lineChart>
      <c:catAx>
        <c:axId val="370174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71552"/>
        <c:crosses val="autoZero"/>
        <c:auto val="1"/>
        <c:lblAlgn val="ctr"/>
        <c:lblOffset val="100"/>
        <c:noMultiLvlLbl val="0"/>
      </c:catAx>
      <c:valAx>
        <c:axId val="3701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классы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42</c:v>
                </c:pt>
                <c:pt idx="1">
                  <c:v>12</c:v>
                </c:pt>
                <c:pt idx="2">
                  <c:v>2</c:v>
                </c:pt>
                <c:pt idx="3">
                  <c:v>9</c:v>
                </c:pt>
                <c:pt idx="4">
                  <c:v>5</c:v>
                </c:pt>
                <c:pt idx="5">
                  <c:v>13</c:v>
                </c:pt>
                <c:pt idx="6">
                  <c:v>4</c:v>
                </c:pt>
                <c:pt idx="7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классы 2013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60</c:v>
                </c:pt>
                <c:pt idx="1">
                  <c:v>36</c:v>
                </c:pt>
                <c:pt idx="2">
                  <c:v>4</c:v>
                </c:pt>
                <c:pt idx="3">
                  <c:v>22</c:v>
                </c:pt>
                <c:pt idx="4">
                  <c:v>18</c:v>
                </c:pt>
                <c:pt idx="5">
                  <c:v>22</c:v>
                </c:pt>
                <c:pt idx="6">
                  <c:v>10</c:v>
                </c:pt>
                <c:pt idx="7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 2018</c:v>
                </c:pt>
              </c:strCache>
            </c:strRef>
          </c:tx>
          <c:spPr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67</c:v>
                </c:pt>
                <c:pt idx="1">
                  <c:v>66</c:v>
                </c:pt>
                <c:pt idx="2">
                  <c:v>22</c:v>
                </c:pt>
                <c:pt idx="3">
                  <c:v>39</c:v>
                </c:pt>
                <c:pt idx="4">
                  <c:v>30</c:v>
                </c:pt>
                <c:pt idx="5">
                  <c:v>54</c:v>
                </c:pt>
                <c:pt idx="6">
                  <c:v>42</c:v>
                </c:pt>
                <c:pt idx="7">
                  <c:v>38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0171944"/>
        <c:axId val="370173120"/>
      </c:lineChart>
      <c:catAx>
        <c:axId val="370171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73120"/>
        <c:crosses val="autoZero"/>
        <c:auto val="1"/>
        <c:lblAlgn val="ctr"/>
        <c:lblOffset val="100"/>
        <c:noMultiLvlLbl val="0"/>
      </c:catAx>
      <c:valAx>
        <c:axId val="3701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7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</c:v>
                </c:pt>
                <c:pt idx="1">
                  <c:v>16</c:v>
                </c:pt>
                <c:pt idx="2">
                  <c:v>9</c:v>
                </c:pt>
                <c:pt idx="3">
                  <c:v>16</c:v>
                </c:pt>
                <c:pt idx="4">
                  <c:v>13</c:v>
                </c:pt>
                <c:pt idx="5">
                  <c:v>25</c:v>
                </c:pt>
                <c:pt idx="6">
                  <c:v>2</c:v>
                </c:pt>
                <c:pt idx="7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66</c:v>
                </c:pt>
                <c:pt idx="1">
                  <c:v>39</c:v>
                </c:pt>
                <c:pt idx="2">
                  <c:v>13</c:v>
                </c:pt>
                <c:pt idx="3">
                  <c:v>31</c:v>
                </c:pt>
                <c:pt idx="4">
                  <c:v>25</c:v>
                </c:pt>
                <c:pt idx="5">
                  <c:v>37</c:v>
                </c:pt>
                <c:pt idx="6">
                  <c:v>13</c:v>
                </c:pt>
                <c:pt idx="7">
                  <c:v>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 2018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67</c:v>
                </c:pt>
                <c:pt idx="1">
                  <c:v>64</c:v>
                </c:pt>
                <c:pt idx="2">
                  <c:v>15</c:v>
                </c:pt>
                <c:pt idx="3">
                  <c:v>37</c:v>
                </c:pt>
                <c:pt idx="4">
                  <c:v>35</c:v>
                </c:pt>
                <c:pt idx="5">
                  <c:v>56</c:v>
                </c:pt>
                <c:pt idx="6">
                  <c:v>29</c:v>
                </c:pt>
                <c:pt idx="7">
                  <c:v>38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0169200"/>
        <c:axId val="370169984"/>
      </c:lineChart>
      <c:catAx>
        <c:axId val="37016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69984"/>
        <c:crosses val="autoZero"/>
        <c:auto val="1"/>
        <c:lblAlgn val="ctr"/>
        <c:lblOffset val="100"/>
        <c:noMultiLvlLbl val="0"/>
      </c:catAx>
      <c:valAx>
        <c:axId val="3701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16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</c:v>
                </c:pt>
                <c:pt idx="1">
                  <c:v>7</c:v>
                </c:pt>
                <c:pt idx="2">
                  <c:v>2</c:v>
                </c:pt>
                <c:pt idx="3">
                  <c:v>11</c:v>
                </c:pt>
                <c:pt idx="4">
                  <c:v>6</c:v>
                </c:pt>
                <c:pt idx="5">
                  <c:v>24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41</c:v>
                </c:pt>
                <c:pt idx="1">
                  <c:v>22</c:v>
                </c:pt>
                <c:pt idx="2">
                  <c:v>5</c:v>
                </c:pt>
                <c:pt idx="3">
                  <c:v>14</c:v>
                </c:pt>
                <c:pt idx="4">
                  <c:v>10</c:v>
                </c:pt>
                <c:pt idx="5">
                  <c:v>38</c:v>
                </c:pt>
                <c:pt idx="6">
                  <c:v>3</c:v>
                </c:pt>
                <c:pt idx="7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 2018</c:v>
                </c:pt>
              </c:strCache>
            </c:strRef>
          </c:tx>
          <c:spPr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63</c:v>
                </c:pt>
                <c:pt idx="1">
                  <c:v>33</c:v>
                </c:pt>
                <c:pt idx="2">
                  <c:v>17</c:v>
                </c:pt>
                <c:pt idx="3">
                  <c:v>36</c:v>
                </c:pt>
                <c:pt idx="4">
                  <c:v>31</c:v>
                </c:pt>
                <c:pt idx="5">
                  <c:v>50</c:v>
                </c:pt>
                <c:pt idx="6">
                  <c:v>7</c:v>
                </c:pt>
                <c:pt idx="7">
                  <c:v>30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7180616"/>
        <c:axId val="367181400"/>
      </c:lineChart>
      <c:catAx>
        <c:axId val="367180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1400"/>
        <c:crosses val="autoZero"/>
        <c:auto val="1"/>
        <c:lblAlgn val="ctr"/>
        <c:lblOffset val="100"/>
        <c:noMultiLvlLbl val="0"/>
      </c:catAx>
      <c:valAx>
        <c:axId val="36718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5А класс 2013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16</c:v>
                </c:pt>
                <c:pt idx="2">
                  <c:v>2</c:v>
                </c:pt>
                <c:pt idx="3">
                  <c:v>9</c:v>
                </c:pt>
                <c:pt idx="4">
                  <c:v>7</c:v>
                </c:pt>
                <c:pt idx="5">
                  <c:v>11</c:v>
                </c:pt>
                <c:pt idx="6">
                  <c:v>4</c:v>
                </c:pt>
                <c:pt idx="7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5Б (корр 2013)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22</c:v>
                </c:pt>
                <c:pt idx="1">
                  <c:v>8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9А 2018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56</c:v>
                </c:pt>
                <c:pt idx="1">
                  <c:v>49</c:v>
                </c:pt>
                <c:pt idx="2">
                  <c:v>12</c:v>
                </c:pt>
                <c:pt idx="3">
                  <c:v>28</c:v>
                </c:pt>
                <c:pt idx="4">
                  <c:v>19</c:v>
                </c:pt>
                <c:pt idx="5">
                  <c:v>34</c:v>
                </c:pt>
                <c:pt idx="6">
                  <c:v>18</c:v>
                </c:pt>
                <c:pt idx="7">
                  <c:v>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9Б(корр) 2018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62</c:v>
                </c:pt>
                <c:pt idx="1">
                  <c:v>39</c:v>
                </c:pt>
                <c:pt idx="2">
                  <c:v>5</c:v>
                </c:pt>
                <c:pt idx="3">
                  <c:v>19</c:v>
                </c:pt>
                <c:pt idx="4">
                  <c:v>15</c:v>
                </c:pt>
                <c:pt idx="5">
                  <c:v>14</c:v>
                </c:pt>
                <c:pt idx="6">
                  <c:v>9</c:v>
                </c:pt>
                <c:pt idx="7">
                  <c:v>26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9контр 2013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65</c:v>
                </c:pt>
                <c:pt idx="1">
                  <c:v>48</c:v>
                </c:pt>
                <c:pt idx="2">
                  <c:v>12</c:v>
                </c:pt>
                <c:pt idx="3">
                  <c:v>24</c:v>
                </c:pt>
                <c:pt idx="4">
                  <c:v>20</c:v>
                </c:pt>
                <c:pt idx="5">
                  <c:v>19</c:v>
                </c:pt>
                <c:pt idx="6">
                  <c:v>24</c:v>
                </c:pt>
                <c:pt idx="7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152112"/>
        <c:axId val="318680304"/>
      </c:lineChart>
      <c:catAx>
        <c:axId val="3691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680304"/>
        <c:crosses val="autoZero"/>
        <c:auto val="1"/>
        <c:lblAlgn val="ctr"/>
        <c:lblOffset val="100"/>
        <c:noMultiLvlLbl val="0"/>
      </c:catAx>
      <c:valAx>
        <c:axId val="31868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152112"/>
        <c:crosses val="autoZero"/>
        <c:crossBetween val="between"/>
      </c:valAx>
      <c:spPr>
        <a:noFill/>
        <a:ln w="5715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5А 2013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</c:v>
                </c:pt>
                <c:pt idx="1">
                  <c:v>28</c:v>
                </c:pt>
                <c:pt idx="2">
                  <c:v>5</c:v>
                </c:pt>
                <c:pt idx="3">
                  <c:v>18</c:v>
                </c:pt>
                <c:pt idx="4">
                  <c:v>13</c:v>
                </c:pt>
                <c:pt idx="5">
                  <c:v>25</c:v>
                </c:pt>
                <c:pt idx="6">
                  <c:v>3</c:v>
                </c:pt>
                <c:pt idx="7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5Б 2013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48</c:v>
                </c:pt>
                <c:pt idx="1">
                  <c:v>23</c:v>
                </c:pt>
                <c:pt idx="2">
                  <c:v>5</c:v>
                </c:pt>
                <c:pt idx="3">
                  <c:v>14</c:v>
                </c:pt>
                <c:pt idx="4">
                  <c:v>11</c:v>
                </c:pt>
                <c:pt idx="5">
                  <c:v>16</c:v>
                </c:pt>
                <c:pt idx="6">
                  <c:v>4</c:v>
                </c:pt>
                <c:pt idx="7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5В 2013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20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9А 2018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71</c:v>
                </c:pt>
                <c:pt idx="1">
                  <c:v>60</c:v>
                </c:pt>
                <c:pt idx="2">
                  <c:v>26</c:v>
                </c:pt>
                <c:pt idx="3">
                  <c:v>36</c:v>
                </c:pt>
                <c:pt idx="4">
                  <c:v>28</c:v>
                </c:pt>
                <c:pt idx="5">
                  <c:v>49</c:v>
                </c:pt>
                <c:pt idx="6">
                  <c:v>38</c:v>
                </c:pt>
                <c:pt idx="7">
                  <c:v>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9Б 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74</c:v>
                </c:pt>
                <c:pt idx="1">
                  <c:v>71</c:v>
                </c:pt>
                <c:pt idx="2">
                  <c:v>32</c:v>
                </c:pt>
                <c:pt idx="3">
                  <c:v>43</c:v>
                </c:pt>
                <c:pt idx="4">
                  <c:v>36</c:v>
                </c:pt>
                <c:pt idx="5">
                  <c:v>56</c:v>
                </c:pt>
                <c:pt idx="6">
                  <c:v>41</c:v>
                </c:pt>
                <c:pt idx="7">
                  <c:v>46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9В 2018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42</c:v>
                </c:pt>
                <c:pt idx="1">
                  <c:v>21</c:v>
                </c:pt>
                <c:pt idx="2">
                  <c:v>9</c:v>
                </c:pt>
                <c:pt idx="3">
                  <c:v>34</c:v>
                </c:pt>
                <c:pt idx="4">
                  <c:v>19</c:v>
                </c:pt>
                <c:pt idx="5">
                  <c:v>23</c:v>
                </c:pt>
                <c:pt idx="6">
                  <c:v>8</c:v>
                </c:pt>
                <c:pt idx="7">
                  <c:v>27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9А 2013 конт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Лист1!$H$2:$H$9</c:f>
              <c:numCache>
                <c:formatCode>General</c:formatCode>
                <c:ptCount val="8"/>
                <c:pt idx="0">
                  <c:v>62</c:v>
                </c:pt>
                <c:pt idx="1">
                  <c:v>49</c:v>
                </c:pt>
                <c:pt idx="2">
                  <c:v>21</c:v>
                </c:pt>
                <c:pt idx="3">
                  <c:v>30</c:v>
                </c:pt>
                <c:pt idx="4">
                  <c:v>20</c:v>
                </c:pt>
                <c:pt idx="5">
                  <c:v>37</c:v>
                </c:pt>
                <c:pt idx="6">
                  <c:v>27</c:v>
                </c:pt>
                <c:pt idx="7">
                  <c:v>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9Б 2013 конт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</c:v>
                </c:pt>
                <c:pt idx="1">
                  <c:v>понимание</c:v>
                </c:pt>
                <c:pt idx="2">
                  <c:v>моделирование</c:v>
                </c:pt>
                <c:pt idx="3">
                  <c:v>причинно-следств</c:v>
                </c:pt>
                <c:pt idx="4">
                  <c:v>научный подход</c:v>
                </c:pt>
                <c:pt idx="5">
                  <c:v>эксперим</c:v>
                </c:pt>
                <c:pt idx="6">
                  <c:v>биол.понятия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Лист1!$I$2:$I$9</c:f>
              <c:numCache>
                <c:formatCode>General</c:formatCode>
                <c:ptCount val="8"/>
                <c:pt idx="0">
                  <c:v>56</c:v>
                </c:pt>
                <c:pt idx="1">
                  <c:v>42</c:v>
                </c:pt>
                <c:pt idx="2">
                  <c:v>9</c:v>
                </c:pt>
                <c:pt idx="3">
                  <c:v>27</c:v>
                </c:pt>
                <c:pt idx="4">
                  <c:v>18</c:v>
                </c:pt>
                <c:pt idx="5">
                  <c:v>29</c:v>
                </c:pt>
                <c:pt idx="6">
                  <c:v>16</c:v>
                </c:pt>
                <c:pt idx="7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746600"/>
        <c:axId val="432335520"/>
      </c:lineChart>
      <c:catAx>
        <c:axId val="31674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5520"/>
        <c:crosses val="autoZero"/>
        <c:auto val="1"/>
        <c:lblAlgn val="ctr"/>
        <c:lblOffset val="100"/>
        <c:noMultiLvlLbl val="0"/>
      </c:catAx>
      <c:valAx>
        <c:axId val="43233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74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30880013055363E-2"/>
          <c:y val="2.9466090445590853E-2"/>
          <c:w val="0.93203316878136344"/>
          <c:h val="0.612093288985428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20</c:v>
                </c:pt>
                <c:pt idx="2">
                  <c:v>10</c:v>
                </c:pt>
                <c:pt idx="3">
                  <c:v>16</c:v>
                </c:pt>
                <c:pt idx="4">
                  <c:v>14</c:v>
                </c:pt>
                <c:pt idx="5">
                  <c:v>25</c:v>
                </c:pt>
                <c:pt idx="6">
                  <c:v>17</c:v>
                </c:pt>
                <c:pt idx="7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2013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75</c:v>
                </c:pt>
                <c:pt idx="1">
                  <c:v>71</c:v>
                </c:pt>
                <c:pt idx="2">
                  <c:v>43</c:v>
                </c:pt>
                <c:pt idx="3">
                  <c:v>54</c:v>
                </c:pt>
                <c:pt idx="4">
                  <c:v>54</c:v>
                </c:pt>
                <c:pt idx="5">
                  <c:v>65</c:v>
                </c:pt>
                <c:pt idx="6">
                  <c:v>54</c:v>
                </c:pt>
                <c:pt idx="7">
                  <c:v>57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2337480"/>
        <c:axId val="432337872"/>
      </c:lineChart>
      <c:catAx>
        <c:axId val="432337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7872"/>
        <c:crosses val="autoZero"/>
        <c:auto val="1"/>
        <c:lblAlgn val="ctr"/>
        <c:lblOffset val="100"/>
        <c:noMultiLvlLbl val="0"/>
      </c:catAx>
      <c:valAx>
        <c:axId val="43233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12357716943413E-2"/>
          <c:y val="4.1439270522219199E-2"/>
          <c:w val="0.93888764228305654"/>
          <c:h val="0.612093288985428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60</c:v>
                </c:pt>
                <c:pt idx="1">
                  <c:v>45</c:v>
                </c:pt>
                <c:pt idx="2">
                  <c:v>13</c:v>
                </c:pt>
                <c:pt idx="3">
                  <c:v>32</c:v>
                </c:pt>
                <c:pt idx="4">
                  <c:v>32</c:v>
                </c:pt>
                <c:pt idx="5">
                  <c:v>30</c:v>
                </c:pt>
                <c:pt idx="6">
                  <c:v>11</c:v>
                </c:pt>
                <c:pt idx="7">
                  <c:v>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2017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68</c:v>
                </c:pt>
                <c:pt idx="1">
                  <c:v>76</c:v>
                </c:pt>
                <c:pt idx="2">
                  <c:v>56</c:v>
                </c:pt>
                <c:pt idx="3">
                  <c:v>63</c:v>
                </c:pt>
                <c:pt idx="4">
                  <c:v>57</c:v>
                </c:pt>
                <c:pt idx="5">
                  <c:v>65</c:v>
                </c:pt>
                <c:pt idx="6">
                  <c:v>78</c:v>
                </c:pt>
                <c:pt idx="7">
                  <c:v>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 2013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74</c:v>
                </c:pt>
                <c:pt idx="1">
                  <c:v>79</c:v>
                </c:pt>
                <c:pt idx="2">
                  <c:v>55</c:v>
                </c:pt>
                <c:pt idx="3">
                  <c:v>66</c:v>
                </c:pt>
                <c:pt idx="4">
                  <c:v>62</c:v>
                </c:pt>
                <c:pt idx="5">
                  <c:v>68</c:v>
                </c:pt>
                <c:pt idx="6">
                  <c:v>74</c:v>
                </c:pt>
                <c:pt idx="7">
                  <c:v>73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2339440"/>
        <c:axId val="432335128"/>
      </c:lineChart>
      <c:catAx>
        <c:axId val="43233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5128"/>
        <c:crosses val="autoZero"/>
        <c:auto val="1"/>
        <c:lblAlgn val="ctr"/>
        <c:lblOffset val="100"/>
        <c:noMultiLvlLbl val="0"/>
      </c:catAx>
      <c:valAx>
        <c:axId val="43233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</c:v>
                </c:pt>
                <c:pt idx="1">
                  <c:v>10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11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2018</c:v>
                </c:pt>
              </c:strCache>
            </c:strRef>
          </c:tx>
          <c:spPr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65</c:v>
                </c:pt>
                <c:pt idx="1">
                  <c:v>68</c:v>
                </c:pt>
                <c:pt idx="2">
                  <c:v>31</c:v>
                </c:pt>
                <c:pt idx="3">
                  <c:v>42</c:v>
                </c:pt>
                <c:pt idx="4">
                  <c:v>35</c:v>
                </c:pt>
                <c:pt idx="5">
                  <c:v>53</c:v>
                </c:pt>
                <c:pt idx="6">
                  <c:v>48</c:v>
                </c:pt>
                <c:pt idx="7">
                  <c:v>46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2333952"/>
        <c:axId val="432332776"/>
      </c:lineChart>
      <c:catAx>
        <c:axId val="43233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2776"/>
        <c:crosses val="autoZero"/>
        <c:auto val="1"/>
        <c:lblAlgn val="ctr"/>
        <c:lblOffset val="100"/>
        <c:noMultiLvlLbl val="0"/>
      </c:catAx>
      <c:valAx>
        <c:axId val="43233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средняя успешность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средняя успешность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средняя успешность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0280"/>
        <c:axId val="364963808"/>
      </c:barChart>
      <c:catAx>
        <c:axId val="36496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3808"/>
        <c:crosses val="autoZero"/>
        <c:auto val="1"/>
        <c:lblAlgn val="ctr"/>
        <c:lblOffset val="100"/>
        <c:noMultiLvlLbl val="0"/>
      </c:catAx>
      <c:valAx>
        <c:axId val="36496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04908897257408"/>
          <c:y val="0.87022566392222345"/>
          <c:w val="0.47047177526722211"/>
          <c:h val="9.4750626129250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 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</c:v>
                </c:pt>
                <c:pt idx="1">
                  <c:v>11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  <c:pt idx="5">
                  <c:v>15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класс 2018</c:v>
                </c:pt>
              </c:strCache>
            </c:strRef>
          </c:tx>
          <c:spPr>
            <a:ln w="3492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экологическая 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71</c:v>
                </c:pt>
                <c:pt idx="1">
                  <c:v>63</c:v>
                </c:pt>
                <c:pt idx="2">
                  <c:v>38</c:v>
                </c:pt>
                <c:pt idx="3">
                  <c:v>44</c:v>
                </c:pt>
                <c:pt idx="4">
                  <c:v>40</c:v>
                </c:pt>
                <c:pt idx="5">
                  <c:v>52</c:v>
                </c:pt>
                <c:pt idx="6">
                  <c:v>48</c:v>
                </c:pt>
                <c:pt idx="7">
                  <c:v>47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2333168"/>
        <c:axId val="432334344"/>
      </c:lineChart>
      <c:catAx>
        <c:axId val="43233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4344"/>
        <c:crosses val="autoZero"/>
        <c:auto val="1"/>
        <c:lblAlgn val="ctr"/>
        <c:lblOffset val="100"/>
        <c:noMultiLvlLbl val="0"/>
      </c:catAx>
      <c:valAx>
        <c:axId val="43233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33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37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187672"/>
        <c:axId val="367183360"/>
      </c:barChart>
      <c:catAx>
        <c:axId val="36718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183360"/>
        <c:crosses val="autoZero"/>
        <c:auto val="1"/>
        <c:lblAlgn val="ctr"/>
        <c:lblOffset val="100"/>
        <c:noMultiLvlLbl val="0"/>
      </c:catAx>
      <c:valAx>
        <c:axId val="3671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187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687882764654418"/>
          <c:y val="0.25129348163031828"/>
          <c:w val="5.3861913094196558E-2"/>
          <c:h val="0.3655295016773226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8Г</c:v>
                </c:pt>
                <c:pt idx="2">
                  <c:v>8Д</c:v>
                </c:pt>
                <c:pt idx="3">
                  <c:v>8М</c:v>
                </c:pt>
                <c:pt idx="4">
                  <c:v>9А - контр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78</c:v>
                </c:pt>
                <c:pt idx="2">
                  <c:v>70</c:v>
                </c:pt>
                <c:pt idx="3">
                  <c:v>61</c:v>
                </c:pt>
                <c:pt idx="4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8Г</c:v>
                </c:pt>
                <c:pt idx="2">
                  <c:v>8Д</c:v>
                </c:pt>
                <c:pt idx="3">
                  <c:v>8М</c:v>
                </c:pt>
                <c:pt idx="4">
                  <c:v>9А - контр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</c:v>
                </c:pt>
                <c:pt idx="1">
                  <c:v>67</c:v>
                </c:pt>
                <c:pt idx="2">
                  <c:v>53</c:v>
                </c:pt>
                <c:pt idx="3">
                  <c:v>51</c:v>
                </c:pt>
                <c:pt idx="4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8А</c:v>
                </c:pt>
                <c:pt idx="1">
                  <c:v>8Г</c:v>
                </c:pt>
                <c:pt idx="2">
                  <c:v>8Д</c:v>
                </c:pt>
                <c:pt idx="3">
                  <c:v>8М</c:v>
                </c:pt>
                <c:pt idx="4">
                  <c:v>9А - контр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36</c:v>
                </c:pt>
                <c:pt idx="3">
                  <c:v>34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184928"/>
        <c:axId val="316747384"/>
      </c:barChart>
      <c:catAx>
        <c:axId val="3671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6747384"/>
        <c:crosses val="autoZero"/>
        <c:auto val="1"/>
        <c:lblAlgn val="ctr"/>
        <c:lblOffset val="100"/>
        <c:noMultiLvlLbl val="0"/>
      </c:catAx>
      <c:valAx>
        <c:axId val="316747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18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752415920560728"/>
          <c:y val="0.18114266510795607"/>
          <c:w val="5.5324625872298173E-2"/>
          <c:h val="0.63490863712319345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 контр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дыхание</c:v>
                </c:pt>
                <c:pt idx="1">
                  <c:v>осмос</c:v>
                </c:pt>
                <c:pt idx="2">
                  <c:v>калорийность</c:v>
                </c:pt>
                <c:pt idx="3">
                  <c:v>пищеварение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41</c:v>
                </c:pt>
                <c:pt idx="2">
                  <c:v>78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экспер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дыхание</c:v>
                </c:pt>
                <c:pt idx="1">
                  <c:v>осмос</c:v>
                </c:pt>
                <c:pt idx="2">
                  <c:v>калорийность</c:v>
                </c:pt>
                <c:pt idx="3">
                  <c:v>пищеварение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58</c:v>
                </c:pt>
                <c:pt idx="2">
                  <c:v>77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746992"/>
        <c:axId val="369154464"/>
      </c:barChart>
      <c:catAx>
        <c:axId val="31674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69154464"/>
        <c:crosses val="autoZero"/>
        <c:auto val="1"/>
        <c:lblAlgn val="ctr"/>
        <c:lblOffset val="100"/>
        <c:noMultiLvlLbl val="0"/>
      </c:catAx>
      <c:valAx>
        <c:axId val="3691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7469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3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072795362161449"/>
          <c:y val="0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Контрольные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 решили ни одну задачу</c:v>
                </c:pt>
                <c:pt idx="1">
                  <c:v>решили задачу 1 уровня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21816091731122"/>
          <c:y val="0.11402720194631907"/>
          <c:w val="0.3283628046382695"/>
          <c:h val="0.8383950621164543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dirty="0" smtClean="0"/>
              <a:t>Экспериментальные </a:t>
            </a:r>
            <a:r>
              <a:rPr lang="ru-RU" dirty="0"/>
              <a:t>классы</a:t>
            </a:r>
          </a:p>
        </c:rich>
      </c:tx>
      <c:layout>
        <c:manualLayout>
          <c:xMode val="edge"/>
          <c:yMode val="edge"/>
          <c:x val="0.137990732001157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Эспериментальные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 одну задачу</c:v>
                </c:pt>
                <c:pt idx="1">
                  <c:v>только 1 уровень</c:v>
                </c:pt>
                <c:pt idx="2">
                  <c:v> 1 и 2 уровень</c:v>
                </c:pt>
                <c:pt idx="3">
                  <c:v>весь блок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58</c:v>
                </c:pt>
                <c:pt idx="2">
                  <c:v>65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030201912607637"/>
          <c:y val="0.19725863883023936"/>
          <c:w val="0.28686464498364345"/>
          <c:h val="0.7959700788054162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знаки, символы, модели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47</c:v>
                </c:pt>
                <c:pt idx="1">
                  <c:v>25</c:v>
                </c:pt>
                <c:pt idx="2">
                  <c:v>6</c:v>
                </c:pt>
                <c:pt idx="3">
                  <c:v>17</c:v>
                </c:pt>
                <c:pt idx="4">
                  <c:v>13</c:v>
                </c:pt>
                <c:pt idx="5">
                  <c:v>21</c:v>
                </c:pt>
                <c:pt idx="6">
                  <c:v>7</c:v>
                </c:pt>
                <c:pt idx="7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знаки, символы, модели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67</c:v>
                </c:pt>
                <c:pt idx="1">
                  <c:v>62</c:v>
                </c:pt>
                <c:pt idx="2">
                  <c:v>25</c:v>
                </c:pt>
                <c:pt idx="3">
                  <c:v>40</c:v>
                </c:pt>
                <c:pt idx="4">
                  <c:v>33</c:v>
                </c:pt>
                <c:pt idx="5">
                  <c:v>48</c:v>
                </c:pt>
                <c:pt idx="6">
                  <c:v>38</c:v>
                </c:pt>
                <c:pt idx="7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знаки, символы, модели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экол.грамот.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62</c:v>
                </c:pt>
                <c:pt idx="1">
                  <c:v>43</c:v>
                </c:pt>
                <c:pt idx="2">
                  <c:v>13</c:v>
                </c:pt>
                <c:pt idx="3">
                  <c:v>28</c:v>
                </c:pt>
                <c:pt idx="4">
                  <c:v>22</c:v>
                </c:pt>
                <c:pt idx="5">
                  <c:v>30</c:v>
                </c:pt>
                <c:pt idx="6">
                  <c:v>19</c:v>
                </c:pt>
                <c:pt idx="7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5376"/>
        <c:axId val="364965768"/>
      </c:barChart>
      <c:catAx>
        <c:axId val="3649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5768"/>
        <c:crosses val="autoZero"/>
        <c:auto val="1"/>
        <c:lblAlgn val="ctr"/>
        <c:lblOffset val="100"/>
        <c:noMultiLvlLbl val="0"/>
      </c:catAx>
      <c:valAx>
        <c:axId val="36496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</c:v>
                </c:pt>
                <c:pt idx="1">
                  <c:v>61</c:v>
                </c:pt>
                <c:pt idx="2">
                  <c:v>22</c:v>
                </c:pt>
                <c:pt idx="3">
                  <c:v>37</c:v>
                </c:pt>
                <c:pt idx="4">
                  <c:v>30</c:v>
                </c:pt>
                <c:pt idx="5">
                  <c:v>48</c:v>
                </c:pt>
                <c:pt idx="6">
                  <c:v>35</c:v>
                </c:pt>
                <c:pt idx="7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69</c:v>
                </c:pt>
                <c:pt idx="1">
                  <c:v>62</c:v>
                </c:pt>
                <c:pt idx="2">
                  <c:v>28</c:v>
                </c:pt>
                <c:pt idx="3">
                  <c:v>40</c:v>
                </c:pt>
                <c:pt idx="4">
                  <c:v>34</c:v>
                </c:pt>
                <c:pt idx="5">
                  <c:v>50</c:v>
                </c:pt>
                <c:pt idx="6">
                  <c:v>40</c:v>
                </c:pt>
                <c:pt idx="7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3024"/>
        <c:axId val="364961848"/>
      </c:barChart>
      <c:catAx>
        <c:axId val="3649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1848"/>
        <c:crosses val="autoZero"/>
        <c:auto val="1"/>
        <c:lblAlgn val="ctr"/>
        <c:lblOffset val="100"/>
        <c:noMultiLvlLbl val="0"/>
      </c:catAx>
      <c:valAx>
        <c:axId val="36496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44</c:v>
                </c:pt>
                <c:pt idx="2">
                  <c:v>23</c:v>
                </c:pt>
                <c:pt idx="3">
                  <c:v>28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причинно-следственные связи</c:v>
                </c:pt>
                <c:pt idx="4">
                  <c:v>научный подход</c:v>
                </c:pt>
                <c:pt idx="5">
                  <c:v>экспериментирование</c:v>
                </c:pt>
                <c:pt idx="6">
                  <c:v>биологические понятия</c:v>
                </c:pt>
                <c:pt idx="7">
                  <c:v>экол.грамотность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</c:v>
                </c:pt>
                <c:pt idx="1">
                  <c:v>29</c:v>
                </c:pt>
                <c:pt idx="2">
                  <c:v>19</c:v>
                </c:pt>
                <c:pt idx="3">
                  <c:v>21</c:v>
                </c:pt>
                <c:pt idx="4">
                  <c:v>19</c:v>
                </c:pt>
                <c:pt idx="5">
                  <c:v>22</c:v>
                </c:pt>
                <c:pt idx="6">
                  <c:v>30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6160"/>
        <c:axId val="364962632"/>
      </c:barChart>
      <c:catAx>
        <c:axId val="3649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2632"/>
        <c:crosses val="autoZero"/>
        <c:auto val="1"/>
        <c:lblAlgn val="ctr"/>
        <c:lblOffset val="100"/>
        <c:noMultiLvlLbl val="0"/>
      </c:catAx>
      <c:valAx>
        <c:axId val="36496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было</c:v>
                </c:pt>
                <c:pt idx="1">
                  <c:v>стало</c:v>
                </c:pt>
                <c:pt idx="2">
                  <c:v>прирост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33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было</c:v>
                </c:pt>
                <c:pt idx="1">
                  <c:v>стало</c:v>
                </c:pt>
                <c:pt idx="2">
                  <c:v>прирост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44</c:v>
                </c:pt>
                <c:pt idx="2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сильные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было</c:v>
                </c:pt>
                <c:pt idx="1">
                  <c:v>стало</c:v>
                </c:pt>
                <c:pt idx="2">
                  <c:v>прирост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58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966944"/>
        <c:axId val="318682264"/>
      </c:barChart>
      <c:catAx>
        <c:axId val="3649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682264"/>
        <c:crosses val="autoZero"/>
        <c:auto val="1"/>
        <c:lblAlgn val="ctr"/>
        <c:lblOffset val="100"/>
        <c:noMultiLvlLbl val="0"/>
      </c:catAx>
      <c:valAx>
        <c:axId val="31868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</c:v>
                </c:pt>
                <c:pt idx="1">
                  <c:v>53</c:v>
                </c:pt>
                <c:pt idx="2">
                  <c:v>17</c:v>
                </c:pt>
                <c:pt idx="3">
                  <c:v>36</c:v>
                </c:pt>
                <c:pt idx="4">
                  <c:v>17</c:v>
                </c:pt>
                <c:pt idx="5">
                  <c:v>31</c:v>
                </c:pt>
                <c:pt idx="6">
                  <c:v>37</c:v>
                </c:pt>
                <c:pt idx="7">
                  <c:v>18</c:v>
                </c:pt>
                <c:pt idx="8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74</c:v>
                </c:pt>
                <c:pt idx="1">
                  <c:v>75</c:v>
                </c:pt>
                <c:pt idx="2">
                  <c:v>42</c:v>
                </c:pt>
                <c:pt idx="3">
                  <c:v>54</c:v>
                </c:pt>
                <c:pt idx="4">
                  <c:v>28</c:v>
                </c:pt>
                <c:pt idx="5">
                  <c:v>52</c:v>
                </c:pt>
                <c:pt idx="6">
                  <c:v>63</c:v>
                </c:pt>
                <c:pt idx="7">
                  <c:v>59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677560"/>
        <c:axId val="317127040"/>
      </c:barChart>
      <c:catAx>
        <c:axId val="31867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127040"/>
        <c:crosses val="autoZero"/>
        <c:auto val="1"/>
        <c:lblAlgn val="ctr"/>
        <c:lblOffset val="100"/>
        <c:noMultiLvlLbl val="0"/>
      </c:catAx>
      <c:valAx>
        <c:axId val="31712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67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</c:v>
                </c:pt>
                <c:pt idx="1">
                  <c:v>19</c:v>
                </c:pt>
                <c:pt idx="2">
                  <c:v>4</c:v>
                </c:pt>
                <c:pt idx="3">
                  <c:v>13</c:v>
                </c:pt>
                <c:pt idx="4">
                  <c:v>3</c:v>
                </c:pt>
                <c:pt idx="5">
                  <c:v>9</c:v>
                </c:pt>
                <c:pt idx="6">
                  <c:v>18</c:v>
                </c:pt>
                <c:pt idx="7">
                  <c:v>3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вычитывание текста</c:v>
                </c:pt>
                <c:pt idx="1">
                  <c:v>понимание текста</c:v>
                </c:pt>
                <c:pt idx="2">
                  <c:v>моделирование</c:v>
                </c:pt>
                <c:pt idx="3">
                  <c:v>причинно-следств. связи</c:v>
                </c:pt>
                <c:pt idx="4">
                  <c:v>выбор способов</c:v>
                </c:pt>
                <c:pt idx="5">
                  <c:v>научный подход</c:v>
                </c:pt>
                <c:pt idx="6">
                  <c:v>экспериментирование</c:v>
                </c:pt>
                <c:pt idx="7">
                  <c:v>биологические понятия</c:v>
                </c:pt>
                <c:pt idx="8">
                  <c:v>экологическая грамотность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69</c:v>
                </c:pt>
                <c:pt idx="1">
                  <c:v>64</c:v>
                </c:pt>
                <c:pt idx="2">
                  <c:v>28</c:v>
                </c:pt>
                <c:pt idx="3">
                  <c:v>41</c:v>
                </c:pt>
                <c:pt idx="4">
                  <c:v>17</c:v>
                </c:pt>
                <c:pt idx="5">
                  <c:v>34</c:v>
                </c:pt>
                <c:pt idx="6">
                  <c:v>49</c:v>
                </c:pt>
                <c:pt idx="7">
                  <c:v>42</c:v>
                </c:pt>
                <c:pt idx="8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182576"/>
        <c:axId val="367185320"/>
      </c:barChart>
      <c:catAx>
        <c:axId val="36718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5320"/>
        <c:crosses val="autoZero"/>
        <c:auto val="1"/>
        <c:lblAlgn val="ctr"/>
        <c:lblOffset val="100"/>
        <c:noMultiLvlLbl val="0"/>
      </c:catAx>
      <c:valAx>
        <c:axId val="36718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18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0.88581</cdr:x>
      <cdr:y>0.79452</cdr:y>
    </cdr:from>
    <cdr:to>
      <cdr:x>1</cdr:x>
      <cdr:y>0.99557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9314793" y="3767359"/>
          <a:ext cx="1200807" cy="95332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5400" dirty="0" smtClean="0"/>
            <a:t>14</a:t>
          </a:r>
          <a:endParaRPr lang="ru-RU" sz="5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6C0F-CB51-4CEA-A5CA-DEC89C34B6D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4750FFD-89D4-4ACE-922F-24117B66D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Это ПО ДАННОЙ МЕТОДИКЕ</a:t>
            </a:r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чего начинали сильные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чего начинали средние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чего начинали слабые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Это ПО ДАННОЙ МЕТОДИКЕ</a:t>
            </a:r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70EFB17-8053-4C79-ABE9-EBB5896CE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Курс</a:t>
            </a:r>
            <a:r>
              <a:rPr lang="ru-RU" baseline="0" dirty="0" smtClean="0"/>
              <a:t> компенсирует для слабых начальную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Средние в чем-то близки со слабыми, а в чем-то с сильными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Курс</a:t>
            </a:r>
            <a:r>
              <a:rPr lang="ru-RU" baseline="0" dirty="0" smtClean="0"/>
              <a:t> компенсирует для слабых начальную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E144A46-BEE4-464C-AD82-6E4CF6451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D259224-ECC9-4D38-9B4D-3BC3F9F72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dirty="0" smtClean="0"/>
              <a:t>Можно видеть,</a:t>
            </a:r>
            <a:r>
              <a:rPr lang="ru-RU" baseline="0" dirty="0" smtClean="0"/>
              <a:t> насколько разные ученики в школах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EFF36A6-EDE9-4CA1-8B5F-973264831B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1C4494C-BD08-42D8-8209-172E6DB96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14B0515-1589-419B-8CE9-B0107B40DB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361D25A-ABE1-4E36-BF8B-C8DBCE72A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Курс</a:t>
            </a:r>
            <a:r>
              <a:rPr lang="ru-RU" baseline="0" dirty="0" smtClean="0"/>
              <a:t> компенсирует для слабых начальную школу.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9A785B8-BCDE-4790-B894-125592AF8B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2B2D6DA-B4D1-4B71-BA9A-1AE732BA0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9380C4C-FDC1-4DDE-87E0-81E7458FF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5FCB536-401C-4803-BF21-FE706A3E9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+Архив </a:t>
            </a:r>
            <a:r>
              <a:rPr lang="ru-RU" dirty="0" err="1" smtClean="0"/>
              <a:t>вебинаров</a:t>
            </a:r>
            <a:r>
              <a:rPr lang="ru-RU" dirty="0" smtClean="0"/>
              <a:t> Вита-пресс, </a:t>
            </a:r>
            <a:r>
              <a:rPr lang="ru-RU" dirty="0" err="1" smtClean="0"/>
              <a:t>методпособия</a:t>
            </a:r>
            <a:r>
              <a:rPr lang="ru-RU" dirty="0" smtClean="0"/>
              <a:t>, цифровые ресурсы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0C17718-E56B-42F0-9920-5DB3FAB97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Входную диагностику писали больше школ, но многие не завершили эксперимент.</a:t>
            </a:r>
          </a:p>
          <a:p>
            <a:r>
              <a:rPr lang="ru-RU" dirty="0" smtClean="0"/>
              <a:t>В чистую выборку включены  только те, у которых были контрольные классы.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</a:t>
            </a:r>
            <a:r>
              <a:rPr lang="ru-RU" baseline="0" dirty="0" smtClean="0"/>
              <a:t> ОГЭ в динамике приведены именно для Красноярска, так как биологию вели одни и те же учителя, и только в гимназии «</a:t>
            </a:r>
            <a:r>
              <a:rPr lang="ru-RU" baseline="0" dirty="0" err="1" smtClean="0"/>
              <a:t>Универс</a:t>
            </a:r>
            <a:r>
              <a:rPr lang="ru-RU" baseline="0" dirty="0" smtClean="0"/>
              <a:t>» и гимназии 1567 Москвы дети завершили 9 класс по «Новой биологии», так как начали с 6го, а не с 5го класса. В 1567 результаты сравнивать некорректно (хотя они и улучшились), поскольку там есть профильные биологические классы, а также и в предыдущие годы шла работа по «Новой биологии». В Красноярске же часть классов училась, как и раньше, по УМК Сонина, а часть – по «Новой биологии».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0C17718-E56B-42F0-9920-5DB3FAB97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C610122-D32F-40A4-824A-0E91F1F91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Контрольные классы  122 ученика 9-х классов от тех же учителей</a:t>
            </a:r>
          </a:p>
          <a:p>
            <a:r>
              <a:rPr lang="ru-RU" dirty="0" err="1" smtClean="0"/>
              <a:t>Эксп</a:t>
            </a:r>
            <a:r>
              <a:rPr lang="ru-RU" dirty="0" smtClean="0"/>
              <a:t>. классы – 180 учеников из тех школ, где были </a:t>
            </a:r>
            <a:r>
              <a:rPr lang="ru-RU" dirty="0" err="1" smtClean="0"/>
              <a:t>контрольноые</a:t>
            </a:r>
            <a:r>
              <a:rPr lang="ru-RU" baseline="0" dirty="0" smtClean="0"/>
              <a:t> классы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F010A07-1AA4-4971-BB77-801887B45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 же, что на предыдущем слайде, но по отдельным параметрам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ПО ДАННОЙ МЕТОДИКЕ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всей выборке (неважно, были ли контрольные классы)</a:t>
            </a:r>
          </a:p>
          <a:p>
            <a:r>
              <a:rPr lang="ru-RU" dirty="0" smtClean="0"/>
              <a:t>Программа работает на всех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4ACFA6F-5290-42C3-8DC7-9C248AF2B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81AC-FEC3-467D-9D9F-C9E54900D64C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8DB5-C8AE-47E7-B1B9-F1DDDC9398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chart" Target="../charts/chart34.xml"/><Relationship Id="rId2" Type="http://schemas.openxmlformats.org/officeDocument/2006/relationships/chart" Target="../charts/chart35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10" Type="http://schemas.openxmlformats.org/officeDocument/2006/relationships/notesSlide" Target="../notesSlides/notesSlide3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9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72127" y="2084890"/>
            <a:ext cx="9144000" cy="2387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Результаты апробации курса «Новая биология» </a:t>
            </a:r>
            <a:br>
              <a:rPr lang="ru-RU" dirty="0" smtClean="0"/>
            </a:br>
            <a:r>
              <a:rPr lang="ru-RU" dirty="0" smtClean="0"/>
              <a:t>в 2013-2018 </a:t>
            </a:r>
            <a:r>
              <a:rPr lang="ru-RU" dirty="0" err="1" smtClean="0"/>
              <a:t>гг</a:t>
            </a:r>
            <a:endParaRPr lang="ru-RU" dirty="0"/>
          </a:p>
        </p:txBody>
      </p:sp>
      <p:pic>
        <p:nvPicPr>
          <p:cNvPr id="4" name="Picture 2" descr="C:\Users\Васильевна\Desktop\выступления 2015\к вебинару по растениям 16 февраля Вита-пресс\log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312" y="3483227"/>
            <a:ext cx="3143381" cy="264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/>
              <a:t>Вывод:  программа работает как на средних, так и на сильных и слабых учеников!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С чего начинали сильные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591058"/>
          <a:ext cx="10515600" cy="458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С чего начинали средние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529256"/>
          <a:ext cx="10515600" cy="50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С чего начинали слабые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527050"/>
          <a:ext cx="10515600" cy="464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/>
              <a:t>Слабые начинают в 5 и 6 классе практически с нуля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381000" y="1042545"/>
          <a:ext cx="10515600" cy="581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80730" y="2"/>
            <a:ext cx="10857614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Слабые, средние, сильные: достижения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/>
              <a:t>Слабые к концу 9 класса достигают почти того, с чего начинали сильные!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18977" y="903767"/>
          <a:ext cx="11034823" cy="59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2"/>
            <a:ext cx="10515600" cy="72920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Слабые, средние, сильные: прирост </a:t>
            </a:r>
            <a:endParaRPr lang="ru-RU" b="1" dirty="0">
              <a:latin typeface="+mn-lt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650048" y="1134312"/>
            <a:ext cx="469231" cy="35100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85388" y="2221125"/>
            <a:ext cx="469231" cy="351007"/>
          </a:xfrm>
          <a:prstGeom prst="star5">
            <a:avLst>
              <a:gd name="adj" fmla="val 159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695845" y="875255"/>
            <a:ext cx="469231" cy="351007"/>
          </a:xfrm>
          <a:prstGeom prst="star5">
            <a:avLst>
              <a:gd name="adj" fmla="val 159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996339" y="2240894"/>
            <a:ext cx="469231" cy="351007"/>
          </a:xfrm>
          <a:prstGeom prst="star5">
            <a:avLst>
              <a:gd name="adj" fmla="val 159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76926" y="1954333"/>
            <a:ext cx="469231" cy="351007"/>
          </a:xfrm>
          <a:prstGeom prst="star5">
            <a:avLst>
              <a:gd name="adj" fmla="val 159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9159900" y="1665815"/>
            <a:ext cx="469231" cy="351007"/>
          </a:xfrm>
          <a:prstGeom prst="star5">
            <a:avLst>
              <a:gd name="adj" fmla="val 159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917736" y="2231930"/>
            <a:ext cx="469231" cy="3510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8335854" y="1423703"/>
            <a:ext cx="469231" cy="35100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/>
              <a:t>У слабых идет компенсация в области читательской грамотности, у сильных – развитие в области моделирования и усвоение биологических понятий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Вычитывание текста (по школам)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50874" y="1446028"/>
          <a:ext cx="11002926" cy="506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 noEditPoints="1"/>
          </p:cNvSpPr>
          <p:nvPr>
            <p:ph type="title"/>
          </p:nvPr>
        </p:nvSpPr>
        <p:spPr>
          <a:xfrm>
            <a:off x="614266" y="174355"/>
            <a:ext cx="10515600" cy="1325563"/>
          </a:xfrm>
        </p:spPr>
        <p:txBody>
          <a:bodyPr/>
          <a:lstStyle/>
          <a:p>
            <a:r>
              <a:rPr lang="ru-RU" b="1" dirty="0" smtClean="0"/>
              <a:t>Методика «Тополя»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 r="28685"/>
          <a:stretch/>
        </p:blipFill>
        <p:spPr>
          <a:xfrm>
            <a:off x="6096000" y="1175659"/>
            <a:ext cx="5782030" cy="5401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902" y="1314944"/>
            <a:ext cx="7875037" cy="543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ru-RU" sz="2800" b="1" dirty="0">
                <a:ea typeface="Calibri" pitchFamily="34" charset="0"/>
                <a:cs typeface="Calibri" pitchFamily="34" charset="0"/>
              </a:rPr>
              <a:t>Задания проверяли </a:t>
            </a:r>
            <a:r>
              <a:rPr lang="ru-RU" sz="2800" b="1" dirty="0" err="1">
                <a:ea typeface="Calibri" pitchFamily="34" charset="0"/>
                <a:cs typeface="Calibri" pitchFamily="34" charset="0"/>
              </a:rPr>
              <a:t>метапредметные</a:t>
            </a:r>
            <a:r>
              <a:rPr lang="ru-RU" sz="2800" b="1" dirty="0">
                <a:ea typeface="Calibri" pitchFamily="34" charset="0"/>
                <a:cs typeface="Calibri" pitchFamily="34" charset="0"/>
              </a:rPr>
              <a:t> компетенции, например, такие как: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800" b="1" dirty="0">
                <a:ea typeface="Calibri" pitchFamily="34" charset="0"/>
                <a:cs typeface="Calibri" pitchFamily="34" charset="0"/>
              </a:rPr>
              <a:t>читательские умения школьников (вычитывание информации из текста и понимание текста);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800" b="1" dirty="0">
                <a:ea typeface="Calibri" pitchFamily="34" charset="0"/>
                <a:cs typeface="Calibri" pitchFamily="34" charset="0"/>
              </a:rPr>
              <a:t>умение применять и преобразовывать схемы для решения учебных и познавательных задач;</a:t>
            </a:r>
            <a:endParaRPr lang="ru-RU" sz="2800" b="1" dirty="0"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800" b="1" dirty="0">
                <a:ea typeface="Calibri" pitchFamily="34" charset="0"/>
                <a:cs typeface="Calibri" pitchFamily="34" charset="0"/>
              </a:rPr>
              <a:t>умение устанавливать причинно-следственные связи, строить логическое рассуждение и делать выводы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Понимание </a:t>
            </a:r>
            <a:r>
              <a:rPr lang="ru-RU" dirty="0"/>
              <a:t>текста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442722"/>
          <a:ext cx="10662920" cy="510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59465" y="88681"/>
            <a:ext cx="10515600" cy="1325563"/>
          </a:xfrm>
        </p:spPr>
        <p:txBody>
          <a:bodyPr/>
          <a:lstStyle/>
          <a:p>
            <a:r>
              <a:rPr lang="ru-RU" dirty="0" smtClean="0"/>
              <a:t>Знаки, символы, </a:t>
            </a:r>
            <a:r>
              <a:rPr lang="ru-RU" dirty="0"/>
              <a:t>схемы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72140" y="1275909"/>
          <a:ext cx="11515060" cy="518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Причинно-следственные </a:t>
            </a:r>
            <a:r>
              <a:rPr lang="ru-RU" dirty="0"/>
              <a:t>связи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297172"/>
          <a:ext cx="11038367" cy="5401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Биологическое </a:t>
            </a:r>
            <a:r>
              <a:rPr lang="ru-RU" dirty="0"/>
              <a:t>экспериментирование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690690"/>
          <a:ext cx="10515600" cy="489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Научный подход к биологическим </a:t>
            </a:r>
            <a:r>
              <a:rPr lang="ru-RU" dirty="0"/>
              <a:t>явлениям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85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биологические </a:t>
            </a:r>
            <a:r>
              <a:rPr lang="ru-RU" dirty="0"/>
              <a:t>понятия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6"/>
          <a:ext cx="10515600" cy="488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</a:t>
            </a:r>
            <a:r>
              <a:rPr lang="ru-RU" dirty="0"/>
              <a:t>грамотность (по школам)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9431" y="1502431"/>
          <a:ext cx="11999028" cy="521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68680" y="100967"/>
            <a:ext cx="10515600" cy="1325563"/>
          </a:xfrm>
        </p:spPr>
        <p:txBody>
          <a:bodyPr/>
          <a:lstStyle/>
          <a:p>
            <a:r>
              <a:rPr lang="ru-RU" dirty="0" smtClean="0"/>
              <a:t>ЧУЦО «Личность»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97280" y="1432560"/>
          <a:ext cx="98044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68680" y="100967"/>
            <a:ext cx="10515600" cy="1325563"/>
          </a:xfrm>
        </p:spPr>
        <p:txBody>
          <a:bodyPr/>
          <a:lstStyle/>
          <a:p>
            <a:r>
              <a:rPr lang="ru-RU" dirty="0" smtClean="0"/>
              <a:t>Петрозаводск, школа 20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97280" y="1432560"/>
          <a:ext cx="98044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68680" y="100967"/>
            <a:ext cx="10515600" cy="1325563"/>
          </a:xfrm>
        </p:spPr>
        <p:txBody>
          <a:bodyPr/>
          <a:lstStyle/>
          <a:p>
            <a:r>
              <a:rPr lang="ru-RU" dirty="0" smtClean="0"/>
              <a:t>Сургут, школа 25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97280" y="1432560"/>
          <a:ext cx="98044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>
          <a:xfrm>
            <a:off x="320233" y="192088"/>
            <a:ext cx="6267179" cy="6528311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 noEditPoints="1"/>
          </p:cNvSpPr>
          <p:nvPr>
            <p:ph type="title"/>
          </p:nvPr>
        </p:nvSpPr>
        <p:spPr>
          <a:xfrm>
            <a:off x="800878" y="63890"/>
            <a:ext cx="10515600" cy="1325562"/>
          </a:xfrm>
        </p:spPr>
        <p:txBody>
          <a:bodyPr/>
          <a:lstStyle/>
          <a:p>
            <a:r>
              <a:rPr lang="ru-RU" b="1" dirty="0" smtClean="0"/>
              <a:t>Методика «Тополя»</a:t>
            </a:r>
            <a:endParaRPr lang="ru-RU" b="1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936941" y="1212982"/>
            <a:ext cx="10934827" cy="511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Кроме того, по результатам выполнения заданий можно было оценить </a:t>
            </a:r>
            <a:r>
              <a:rPr lang="ru-RU" b="1" dirty="0" smtClean="0"/>
              <a:t>важные </a:t>
            </a:r>
            <a:r>
              <a:rPr lang="ru-RU" b="1" dirty="0">
                <a:solidFill>
                  <a:srgbClr val="FF0000"/>
                </a:solidFill>
              </a:rPr>
              <a:t>предметные </a:t>
            </a:r>
            <a:r>
              <a:rPr lang="ru-RU" b="1" dirty="0" smtClean="0">
                <a:solidFill>
                  <a:srgbClr val="FF0000"/>
                </a:solidFill>
              </a:rPr>
              <a:t>результаты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/>
              <a:t>овладение научным подходом к решению биологических задач;  </a:t>
            </a:r>
          </a:p>
          <a:p>
            <a:r>
              <a:rPr lang="ru-RU" b="1" dirty="0"/>
              <a:t>овладение умениями понимать и использовать результаты биологических опытов, планировать эксперименты;</a:t>
            </a:r>
          </a:p>
          <a:p>
            <a:r>
              <a:rPr lang="ru-RU" b="1" dirty="0"/>
              <a:t>понимание </a:t>
            </a:r>
            <a:r>
              <a:rPr lang="ru-RU" b="1" dirty="0" err="1"/>
              <a:t>экосистемных</a:t>
            </a:r>
            <a:r>
              <a:rPr lang="ru-RU" b="1" dirty="0"/>
              <a:t> связей и опора на модель экосистемы в целях прогноза экологических рисков для здоровья людей, безопасности жизни, качества окружающей среды; </a:t>
            </a:r>
          </a:p>
          <a:p>
            <a:r>
              <a:rPr lang="ru-RU" b="1" dirty="0"/>
              <a:t>овладение понятийным аппаратом биологии (в рамках предложенного материала);</a:t>
            </a:r>
          </a:p>
          <a:p>
            <a:r>
              <a:rPr lang="ru-RU" b="1" dirty="0"/>
              <a:t>способность оценивать последствия деятельности человека в природе</a:t>
            </a:r>
            <a:r>
              <a:rPr lang="ru-RU" b="1" dirty="0" smtClean="0"/>
              <a:t>.</a:t>
            </a:r>
            <a:r>
              <a:rPr lang="ru-RU" b="1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/>
              <a:t>Гипотеза о развитии учителя: сначала – в области организации работы с текстом и экспериментирования, потом – в области организации моделирования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6531" y="421108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Методика </a:t>
            </a:r>
            <a:r>
              <a:rPr lang="en-US" b="1" dirty="0" smtClean="0"/>
              <a:t>SAM</a:t>
            </a:r>
            <a:r>
              <a:rPr lang="ru-RU" b="1" dirty="0" smtClean="0"/>
              <a:t> - </a:t>
            </a:r>
            <a:r>
              <a:rPr lang="en-US" dirty="0"/>
              <a:t>School Achievements Monitoring</a:t>
            </a:r>
            <a:r>
              <a:rPr lang="en-US" b="1" dirty="0" smtClean="0"/>
              <a:t> (</a:t>
            </a:r>
            <a:r>
              <a:rPr lang="ru-RU" b="1" dirty="0" smtClean="0"/>
              <a:t>трёхуровневые задачи)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531" y="1914623"/>
            <a:ext cx="10887269" cy="448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Трехуровневые задачи позволяют оценить качество усвоения школьниками ключевых биологических понятий: клеточного дыхания, осмоса, питания и т.п. Решив задачу первого уровня, ученик демонстрирует усвоение понятия на формальном уровне – уровне действия по образцу. Решение задачи второго уровня показывает, что ученик хорошо понимает, что он изучил. Выполнение задания третьего уровня свидетельствует о том, что ученик владеет данным понятием свободно.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27637" y="-552354"/>
            <a:ext cx="12409713" cy="80040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99457" y="-192509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/>
              <a:t>Волна усвоения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0004" y="1529321"/>
            <a:ext cx="4553339" cy="3732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По образцу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640" y="2872933"/>
            <a:ext cx="3527749" cy="29746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На уровне понимания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35787" y="5000312"/>
            <a:ext cx="3289819" cy="12756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 уровне свободного 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Задание 1 уровня (формального)</a:t>
            </a:r>
            <a:endParaRPr lang="ru-RU" b="1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1.1. Петя сказал, что человек дышит, чтобы жить. Миша с ним не согласился, сказав, что это не объяснение. Ведь и спать, и есть, и пить нужно для того, чтобы жить. Запишите одним предложением, зачем нужно дыхание.</a:t>
            </a:r>
          </a:p>
          <a:p>
            <a:r>
              <a:rPr lang="ru-RU" sz="4000" i="1" dirty="0"/>
              <a:t>Дыхание нужно, чтобы</a:t>
            </a:r>
            <a:r>
              <a:rPr lang="ru-RU" sz="4000" dirty="0"/>
              <a:t>  ___________________________________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Задание 2 уровня (понятийного)</a:t>
            </a:r>
            <a:endParaRPr lang="ru-RU" b="1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1.2. Дополните предложение.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i="1" dirty="0"/>
              <a:t>Когда человек жует и переваривает пищу, он _____________ (получает/тратит) энергию, извлеченную из _________________ (чего?) в _________________________ (где?).</a:t>
            </a:r>
            <a:endParaRPr lang="ru-RU" sz="4000" dirty="0"/>
          </a:p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90272"/>
            <a:ext cx="105156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Задание 3 уровня (функционального)</a:t>
            </a:r>
            <a:endParaRPr lang="ru-RU" b="1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15820" y="1615255"/>
            <a:ext cx="11346025" cy="1774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1.3. Сравните по весу только что снесенное курицей яйцо и яйцо с </a:t>
            </a:r>
            <a:r>
              <a:rPr lang="ru-RU" sz="3200" b="1" dirty="0" err="1"/>
              <a:t>развившимся</a:t>
            </a:r>
            <a:r>
              <a:rPr lang="ru-RU" sz="3200" b="1" dirty="0"/>
              <a:t> цыпленком. Обведите кружками нужный знак ("больше", "меньше" или "равно") и одну букву обоснования.</a:t>
            </a:r>
          </a:p>
          <a:p>
            <a:endParaRPr lang="ru-RU" sz="3200" b="1" dirty="0"/>
          </a:p>
        </p:txBody>
      </p:sp>
      <p:sp>
        <p:nvSpPr>
          <p:cNvPr id="4" name="Text Box 2"/>
          <p:cNvSpPr>
            <a:spLocks noChangeArrowheads="1"/>
          </p:cNvSpPr>
          <p:nvPr/>
        </p:nvSpPr>
        <p:spPr bwMode="auto">
          <a:xfrm>
            <a:off x="5449078" y="3389410"/>
            <a:ext cx="6691998" cy="31233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 vert="horz" wrap="none" lIns="91440" tIns="45720" rIns="91440" bIns="45720" anchor="t"/>
          <a:lstStyle/>
          <a:p>
            <a:pPr eaLnBrk="0" fontAlgn="base" hangingPunct="0">
              <a:spcBef>
                <a:spcPct val="0"/>
              </a:spcBef>
            </a:pPr>
            <a:r>
              <a:rPr lang="ru-RU" sz="2800" dirty="0"/>
              <a:t>              Это так, потому что:</a:t>
            </a:r>
          </a:p>
          <a:p>
            <a:pPr eaLnBrk="0" fontAlgn="base" hangingPunct="0">
              <a:spcBef>
                <a:spcPct val="0"/>
              </a:spcBef>
            </a:pPr>
            <a:r>
              <a:rPr lang="ru-RU" sz="2800" dirty="0"/>
              <a:t>а) это то же самое яйцо</a:t>
            </a:r>
          </a:p>
          <a:p>
            <a:pPr eaLnBrk="0" fontAlgn="base" hangingPunct="0">
              <a:spcBef>
                <a:spcPct val="0"/>
              </a:spcBef>
            </a:pPr>
            <a:r>
              <a:rPr lang="ru-RU" sz="2800" dirty="0"/>
              <a:t>б) цыплёнок вырос</a:t>
            </a:r>
          </a:p>
          <a:p>
            <a:pPr eaLnBrk="0" fontAlgn="base" hangingPunct="0">
              <a:spcBef>
                <a:spcPct val="0"/>
              </a:spcBef>
            </a:pPr>
            <a:r>
              <a:rPr lang="ru-RU" sz="2800" dirty="0"/>
              <a:t>в) цыплёнок всё время вдыхал кислород</a:t>
            </a:r>
          </a:p>
          <a:p>
            <a:pPr eaLnBrk="0" fontAlgn="base" hangingPunct="0">
              <a:spcBef>
                <a:spcPct val="0"/>
              </a:spcBef>
            </a:pPr>
            <a:r>
              <a:rPr lang="ru-RU" sz="2800" dirty="0"/>
              <a:t>г) цыплёнок всё время дышал</a:t>
            </a:r>
          </a:p>
          <a:p>
            <a:pPr eaLnBrk="0" fontAlgn="base" hangingPunct="0">
              <a:spcBef>
                <a:spcPct val="0"/>
              </a:spcBef>
            </a:pPr>
            <a:endParaRPr lang="ru-RU" sz="2800" dirty="0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3227947" y="3389408"/>
            <a:ext cx="2221133" cy="2742120"/>
            <a:chOff x="7583" y="3557"/>
            <a:chExt cx="2186" cy="30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583" y="3557"/>
              <a:ext cx="2038" cy="30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6" name="Text Box 5"/>
            <p:cNvSpPr>
              <a:spLocks noChangeArrowheads="1"/>
            </p:cNvSpPr>
            <p:nvPr/>
          </p:nvSpPr>
          <p:spPr bwMode="auto">
            <a:xfrm>
              <a:off x="7583" y="4507"/>
              <a:ext cx="2186" cy="11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anchor="t"/>
            <a:lstStyle/>
            <a:p>
              <a:pPr algn="ctr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ru-RU" dirty="0">
                  <a:latin typeface="Calibri" pitchFamily="34" charset="0"/>
                </a:rPr>
                <a:t>яйцо  с </a:t>
              </a:r>
              <a:r>
                <a:rPr lang="ru-RU" dirty="0" err="1">
                  <a:latin typeface="Calibri" pitchFamily="34" charset="0"/>
                </a:rPr>
                <a:t>развившимся</a:t>
              </a:r>
              <a:r>
                <a:rPr lang="ru-RU" dirty="0">
                  <a:latin typeface="Calibri" pitchFamily="34" charset="0"/>
                </a:rPr>
                <a:t> цыплёнком</a:t>
              </a:r>
              <a:endParaRPr lang="ru-RU" dirty="0"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 bwMode="auto">
          <a:xfrm>
            <a:off x="481496" y="3389408"/>
            <a:ext cx="2060337" cy="2742120"/>
            <a:chOff x="2263" y="3461"/>
            <a:chExt cx="2054" cy="299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7" y="3461"/>
              <a:ext cx="2010" cy="2995"/>
            </a:xfrm>
            <a:prstGeom prst="rect">
              <a:avLst/>
            </a:prstGeom>
            <a:noFill/>
          </p:spPr>
        </p:pic>
        <p:sp>
          <p:nvSpPr>
            <p:cNvPr id="8" name="Text Box 8"/>
            <p:cNvSpPr>
              <a:spLocks noChangeArrowheads="1"/>
            </p:cNvSpPr>
            <p:nvPr/>
          </p:nvSpPr>
          <p:spPr bwMode="auto">
            <a:xfrm>
              <a:off x="2263" y="4580"/>
              <a:ext cx="2002" cy="75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/>
            <a:lstStyle/>
            <a:p>
              <a:pPr algn="ctr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ru-RU" dirty="0">
                  <a:latin typeface="Calibri" pitchFamily="34" charset="0"/>
                </a:rPr>
                <a:t>только что снесенное яйцо</a:t>
              </a:r>
              <a:endParaRPr lang="ru-RU" dirty="0">
                <a:latin typeface="Arial" pitchFamily="34" charset="0"/>
              </a:endParaRPr>
            </a:p>
          </p:txBody>
        </p:sp>
      </p:grpSp>
      <p:sp>
        <p:nvSpPr>
          <p:cNvPr id="9" name="Text Box 9"/>
          <p:cNvSpPr>
            <a:spLocks noChangeArrowheads="1"/>
          </p:cNvSpPr>
          <p:nvPr/>
        </p:nvSpPr>
        <p:spPr bwMode="auto">
          <a:xfrm flipH="1">
            <a:off x="2605184" y="4055237"/>
            <a:ext cx="622763" cy="17917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/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800" b="1" i="1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&gt;</a:t>
            </a:r>
            <a:r>
              <a:rPr lang="ru-RU" sz="2800" b="1" dirty="0">
                <a:latin typeface="Verdana" pitchFamily="34" charset="0"/>
              </a:rPr>
              <a:t>     </a:t>
            </a:r>
            <a:endParaRPr lang="ru-RU" sz="2800" b="1" i="1" dirty="0"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800" b="1" dirty="0">
                <a:latin typeface="Verdana" pitchFamily="34" charset="0"/>
              </a:rPr>
              <a:t>&lt;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sz="2800" b="1" dirty="0">
                <a:latin typeface="Verdana" pitchFamily="34" charset="0"/>
              </a:rPr>
              <a:t>=</a:t>
            </a:r>
            <a:endParaRPr lang="ru-RU" sz="28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6449" y="2220686"/>
          <a:ext cx="4777273" cy="399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6512769" y="1930649"/>
          <a:ext cx="5075853" cy="417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42190" y="264057"/>
            <a:ext cx="9623916" cy="137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выполнения блока на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понятие дыхания</a:t>
            </a:r>
            <a: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учениками экспериментальных (160 человек) и контрольных классов (55 человек).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94183" y="1186219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/>
              <a:t>Вывод: курс эффективен в отношении достижения предметных результатов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uthor-club.org/media/images/normal/%D0%9E%D0%B1%D0%BB%D0%BE%D0%B6%D0%BA%D0%B0%20000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821150">
            <a:off x="859584" y="715548"/>
            <a:ext cx="2551952" cy="3700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2" name="Picture 8" descr="http://author-club.org/media/images/normal/%D0%9E%D0%B1%D0%BB%D0%BE%D0%B6%D0%BA%D0%B0%20%D0%BD%D0%B0%20%D1%81%D0%B0%D0%B9%D1%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1866">
            <a:off x="2465084" y="1348164"/>
            <a:ext cx="2526176" cy="3745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4" name="Picture 10" descr="http://author-club.org/media/images/normal/%D0%9E%D0%B1%D0%BB%D0%BE%D0%B6%D0%BA%D0%B0%20%D0%BD%D0%B0%20%D1%81%D0%B0%D0%B9%D1%82%20000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6831">
            <a:off x="4237936" y="1740816"/>
            <a:ext cx="2818090" cy="40298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6" name="Picture 12" descr="http://author-club.org/media/images/normal/%D0%B1%D0%B8%D0%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312" y="533378"/>
            <a:ext cx="3035242" cy="437666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8" name="Picture 14" descr="http://author-club.org/media/images/normal/%D0%A1%D0%BD%D0%B8%D0%BC%D0%BE%D0%BA%20%D1%8D%D0%BA%D1%80%D0%B0%D0%BD%D0%B0%202016-01-25%20%D0%B2%2021.24.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88348">
            <a:off x="8090290" y="1432745"/>
            <a:ext cx="3196797" cy="46460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http://author-club.org/media/images/thumb/%D0%B1%D0%B8%D0%BE%D0%BB%D0%BE%D0%B3%D0%B8%D1%8F%20%D0%BC%D0%BE%D0%B4%D1%83%D0%BB%D1%8C%20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47038">
            <a:off x="6685383" y="1368260"/>
            <a:ext cx="3712190" cy="52713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2" name="Picture 2" descr="http://author-club.org/media/images/normal/%D0%91%D0%B8%D0%BE%D0%BB%D0%BE%D0%B3%D0%B8%D1%8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977" y="3952299"/>
            <a:ext cx="2739325" cy="20421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4" descr="https://bio.1september.ru/2017/07/mai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7759" y="4031578"/>
            <a:ext cx="1781216" cy="24784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234282" y="679784"/>
            <a:ext cx="987086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ОГЭ: гимназия «</a:t>
            </a:r>
            <a:r>
              <a:rPr lang="ru-RU" b="1" dirty="0" err="1" smtClean="0"/>
              <a:t>Универс</a:t>
            </a:r>
            <a:r>
              <a:rPr lang="ru-RU" b="1" dirty="0" smtClean="0"/>
              <a:t>», Красноярск, 2017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774808"/>
          <a:ext cx="9144000" cy="4958040"/>
        </p:xfrm>
        <a:graphic>
          <a:graphicData uri="http://schemas.openxmlformats.org/drawingml/2006/table">
            <a:tbl>
              <a:tblPr/>
              <a:tblGrid>
                <a:gridCol w="2915816"/>
                <a:gridCol w="1615723"/>
                <a:gridCol w="2287172"/>
                <a:gridCol w="2325289"/>
              </a:tblGrid>
              <a:tr h="38104">
                <a:tc rowSpan="2"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 – 2016 учебный год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 – 2017 учебный год</a:t>
                      </a:r>
                      <a:endParaRPr lang="ru-RU" sz="2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УМК Н.И. Сонина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«Новая биология»</a:t>
                      </a:r>
                      <a:endParaRPr lang="ru-RU" sz="2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сдававших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913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Абсолютная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успеваемость (итог ОГЭ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3 балла  и выше)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96,3%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93,3%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100%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Качественная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успеваемость (итог ОГЭ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4 и 5 баллов)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36,4%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53,3%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75%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sz="2000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Минимальный балл</a:t>
                      </a:r>
                      <a:endParaRPr lang="ru-RU" sz="2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lang="ru-RU" sz="3200" b="1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2"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200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26,7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lIns="67754" tIns="0" rIns="67754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28,3</a:t>
                      </a:r>
                      <a:endParaRPr lang="ru-RU" sz="3200" b="1" dirty="0"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/>
          <p:nvPr/>
        </p:nvSpPr>
        <p:spPr>
          <a:xfrm>
            <a:off x="1234281" y="10828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Тревоги: смогут ли дети сдать ОГЭ?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05763" y="365125"/>
            <a:ext cx="5331372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Экспериментальные классы</a:t>
            </a:r>
            <a:endParaRPr lang="ru-RU" b="1" dirty="0">
              <a:latin typeface="+mn-lt"/>
            </a:endParaRPr>
          </a:p>
        </p:txBody>
      </p:sp>
      <p:sp>
        <p:nvSpPr>
          <p:cNvPr id="4" name="Заголовок 1"/>
          <p:cNvSpPr/>
          <p:nvPr/>
        </p:nvSpPr>
        <p:spPr>
          <a:xfrm>
            <a:off x="6350875" y="91857"/>
            <a:ext cx="5331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+mn-lt"/>
              </a:rPr>
              <a:t>Контрольные классы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6772" y="1828800"/>
            <a:ext cx="3372900" cy="2519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574" y="3806890"/>
            <a:ext cx="3810129" cy="28458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7168" y="1828802"/>
            <a:ext cx="3958906" cy="2744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Овал 8"/>
          <p:cNvSpPr/>
          <p:nvPr/>
        </p:nvSpPr>
        <p:spPr>
          <a:xfrm>
            <a:off x="3422391" y="1417420"/>
            <a:ext cx="929690" cy="94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 /6 </a:t>
            </a:r>
            <a:r>
              <a:rPr lang="ru-RU" sz="2000" b="1" dirty="0" err="1"/>
              <a:t>кл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5517950" y="3401064"/>
            <a:ext cx="929690" cy="94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9 </a:t>
            </a:r>
            <a:r>
              <a:rPr lang="ru-RU" sz="2000" b="1" dirty="0" err="1" smtClean="0"/>
              <a:t>кл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10978141" y="1266163"/>
            <a:ext cx="929690" cy="947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9 </a:t>
            </a:r>
            <a:r>
              <a:rPr lang="ru-RU" sz="2000" b="1" dirty="0" err="1" smtClean="0"/>
              <a:t>кл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87919" y="1828801"/>
            <a:ext cx="2648607" cy="7777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2013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33818" y="5874960"/>
            <a:ext cx="3629991" cy="7777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2017-2018 годы</a:t>
            </a:r>
          </a:p>
        </p:txBody>
      </p:sp>
      <p:sp>
        <p:nvSpPr>
          <p:cNvPr id="3" name="Стрелка вправо 2"/>
          <p:cNvSpPr/>
          <p:nvPr/>
        </p:nvSpPr>
        <p:spPr>
          <a:xfrm rot="2362688">
            <a:off x="4213000" y="2434869"/>
            <a:ext cx="1516548" cy="972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85011" y="294382"/>
            <a:ext cx="11177337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ОГЭ: гимназия «</a:t>
            </a:r>
            <a:r>
              <a:rPr lang="ru-RU" b="1" dirty="0" err="1" smtClean="0"/>
              <a:t>Универс</a:t>
            </a:r>
            <a:r>
              <a:rPr lang="ru-RU" b="1" dirty="0" smtClean="0"/>
              <a:t>», Красноярск, 2017 год</a:t>
            </a:r>
            <a:endParaRPr lang="ru-RU" b="1" dirty="0"/>
          </a:p>
        </p:txBody>
      </p:sp>
      <p:sp>
        <p:nvSpPr>
          <p:cNvPr id="4" name="TextBox 3"/>
          <p:cNvSpPr/>
          <p:nvPr/>
        </p:nvSpPr>
        <p:spPr>
          <a:xfrm>
            <a:off x="3431704" y="1916832"/>
            <a:ext cx="7236296" cy="375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Показатели учеников Т.К. Масловой</a:t>
            </a:r>
          </a:p>
          <a:p>
            <a:r>
              <a:rPr lang="ru-RU" sz="2400" b="1" dirty="0"/>
              <a:t>Классы, занимавшиеся по УМК Н.И. Сонина – 51,75%</a:t>
            </a:r>
          </a:p>
          <a:p>
            <a:r>
              <a:rPr lang="ru-RU" sz="2400" b="1" dirty="0"/>
              <a:t>Классы, занимавшиеся по «Новой биологии» - 85,7%</a:t>
            </a:r>
          </a:p>
          <a:p>
            <a:r>
              <a:rPr lang="ru-RU" sz="2400" b="1" dirty="0"/>
              <a:t> </a:t>
            </a:r>
          </a:p>
          <a:p>
            <a:r>
              <a:rPr lang="ru-RU" sz="2400" b="1" dirty="0"/>
              <a:t>В сравнении с русским языком:</a:t>
            </a:r>
          </a:p>
          <a:p>
            <a:r>
              <a:rPr lang="ru-RU" sz="2400" b="1" dirty="0"/>
              <a:t>Качественная успеваемость классов, занимавшихся по УМК Н.И. Сонина – 60%</a:t>
            </a:r>
          </a:p>
          <a:p>
            <a:r>
              <a:rPr lang="ru-RU" sz="2400" b="1" dirty="0"/>
              <a:t>Качественная успеваемость классов, занимавшихся по «Новой биологии» - 60%</a:t>
            </a:r>
          </a:p>
          <a:p>
            <a:endParaRPr lang="ru-RU" sz="2400" b="1" dirty="0"/>
          </a:p>
        </p:txBody>
      </p:sp>
      <p:pic>
        <p:nvPicPr>
          <p:cNvPr id="41986" name="Picture 2" descr="http://krsk.repetitors.info/pfiles/MaslovaTK/b94da466a1d039a199a49c6ea3e5f6a1-a34-13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4873" y="1916832"/>
            <a:ext cx="1786229" cy="2381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32157" y="296742"/>
            <a:ext cx="438501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/>
              <a:t>Общие итоги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632157" y="1737266"/>
            <a:ext cx="10186737" cy="5120734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Профессиональный рост учителя, перешедшего на программу «Новая биология»</a:t>
            </a:r>
          </a:p>
          <a:p>
            <a:r>
              <a:rPr lang="ru-RU" dirty="0" smtClean="0"/>
              <a:t>Успешность учеников в сдаче государственных экзаменов (ОГЭ)</a:t>
            </a:r>
          </a:p>
          <a:p>
            <a:r>
              <a:rPr lang="ru-RU" dirty="0" smtClean="0"/>
              <a:t>Рост интереса и включенности детей в изучение биологии</a:t>
            </a:r>
          </a:p>
          <a:p>
            <a:r>
              <a:rPr lang="ru-RU" dirty="0" smtClean="0"/>
              <a:t>Возрастание доли учеников, понимающих и использующих биологические закономерности для решения нестандартных задач</a:t>
            </a:r>
          </a:p>
          <a:p>
            <a:r>
              <a:rPr lang="ru-RU" dirty="0" smtClean="0"/>
              <a:t>Уменьшение доли учеников, запоминающих информацию без понимания</a:t>
            </a:r>
          </a:p>
          <a:p>
            <a:r>
              <a:rPr lang="ru-RU" dirty="0" smtClean="0"/>
              <a:t>Резкое улучшение возможностей и результатов одаренных детей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69693" y="365127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Результат по среднему общему баллу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492469"/>
          <a:ext cx="10515600" cy="468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/>
              <a:t>Вывод:  программа эффективна в отношении достижения учениками </a:t>
            </a:r>
            <a:r>
              <a:rPr lang="ru-RU" sz="6000" dirty="0" err="1"/>
              <a:t>метапредметных</a:t>
            </a:r>
            <a:r>
              <a:rPr lang="ru-RU" sz="6000" dirty="0"/>
              <a:t> образовательных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59220" y="10236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Итог по всем классам (чистый)</a:t>
            </a:r>
            <a:endParaRPr lang="ru-RU" b="1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093076"/>
          <a:ext cx="10515600" cy="533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111574"/>
            <a:ext cx="10515600" cy="4766712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/>
              <a:t>Вывод:  наибольший эффект достигается в области смыслового </a:t>
            </a:r>
            <a:r>
              <a:rPr lang="ru-RU" sz="6000" dirty="0" smtClean="0"/>
              <a:t>чтения, биологического экспериментирования, усвоения биологических понятий 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91363" y="2"/>
            <a:ext cx="10963939" cy="1325563"/>
          </a:xfrm>
        </p:spPr>
        <p:txBody>
          <a:bodyPr/>
          <a:lstStyle/>
          <a:p>
            <a:r>
              <a:rPr lang="ru-RU" b="1" dirty="0" smtClean="0"/>
              <a:t>Слабые, средние, сильные, в целом: прирост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137686"/>
          <a:ext cx="10515600" cy="543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</TotalTime>
  <Words>1728</Words>
  <Application>Microsoft Office PowerPoint</Application>
  <PresentationFormat>Широкоэкранный</PresentationFormat>
  <Paragraphs>241</Paragraphs>
  <Slides>63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Результаты апробации курса «Новая биология»  в 2013-2018 гг</vt:lpstr>
      <vt:lpstr>Начали</vt:lpstr>
      <vt:lpstr>Причины завершения работы по программе</vt:lpstr>
      <vt:lpstr>Методика «Тополя»</vt:lpstr>
      <vt:lpstr>Умение создавать, применять и преобразовывать знаки и символы, модели и схемы для решения учебных и познавательных задач</vt:lpstr>
      <vt:lpstr>Методика «Тополя»</vt:lpstr>
      <vt:lpstr>Экспериментальные классы</vt:lpstr>
      <vt:lpstr>Выборка – 10 школ  (1 сельская, городские общеобразовательные -5, с угл.изуч. языка - 1, гимназии – 2, частная - 1)</vt:lpstr>
      <vt:lpstr>Результат по среднему общему баллу</vt:lpstr>
      <vt:lpstr>Вывод:  программа эффективна в отношении достижения учениками метапредметных образовательных результатов</vt:lpstr>
      <vt:lpstr>Итог по всем классам (чистый)</vt:lpstr>
      <vt:lpstr>Вывод:  наибольший эффект достигается в области смыслового чтения, биологического экспериментирования, усвоения биологических понятий  </vt:lpstr>
      <vt:lpstr>Достижения бывших 5 и 6 классов к концу 9-го класса</vt:lpstr>
      <vt:lpstr>Прирост (дельта) для 5 и 6 классов</vt:lpstr>
      <vt:lpstr>Вывод:  не можем сказать, с какого класса лучше начинать </vt:lpstr>
      <vt:lpstr>Слабые, средние, сильные, в целом: прирост</vt:lpstr>
      <vt:lpstr>Вывод:  программа работает как на средних, так и на сильных и слабых учеников!</vt:lpstr>
      <vt:lpstr>С чего начинали сильные</vt:lpstr>
      <vt:lpstr>С чего начинали средние</vt:lpstr>
      <vt:lpstr>С чего начинали слабые</vt:lpstr>
      <vt:lpstr>Слабые начинают в 5 и 6 классе практически с нуля !</vt:lpstr>
      <vt:lpstr>Слабые, средние, сильные: достижения</vt:lpstr>
      <vt:lpstr>Слабые к концу 9 класса достигают почти того, с чего начинали сильные!</vt:lpstr>
      <vt:lpstr>Слабые, средние, сильные: прирост </vt:lpstr>
      <vt:lpstr>У слабых идет компенсация в области читательской грамотности, у сильных – развитие в области моделирования и усвоение биологических понятий</vt:lpstr>
      <vt:lpstr>Вычитывание текста (по школам)</vt:lpstr>
      <vt:lpstr>Понимание текста (по школам)</vt:lpstr>
      <vt:lpstr>Знаки, символы, схемы (по школам)</vt:lpstr>
      <vt:lpstr>Причинно-следственные связи (по школам)</vt:lpstr>
      <vt:lpstr>Биологическое экспериментирование (по школам)</vt:lpstr>
      <vt:lpstr>Научный подход к биологическим явлениям (по школам)</vt:lpstr>
      <vt:lpstr>Ключевые биологические понятия (по школам)</vt:lpstr>
      <vt:lpstr>Экологическая грамотность (по школам)</vt:lpstr>
      <vt:lpstr>Красноярск, гимназия «Универс»</vt:lpstr>
      <vt:lpstr>Пермь, школа 153 с угл.изуч.ин.яз.</vt:lpstr>
      <vt:lpstr>Красновишерск, школа № 1.</vt:lpstr>
      <vt:lpstr>Школа № 1, Саломатино.</vt:lpstr>
      <vt:lpstr>49 (филиал), Москва (Тавровская)</vt:lpstr>
      <vt:lpstr>Москва, школа 49, Ханова</vt:lpstr>
      <vt:lpstr>ЧУЦО «Личность»</vt:lpstr>
      <vt:lpstr>Школа 67, Москва</vt:lpstr>
      <vt:lpstr>Петрозаводск, школа 20</vt:lpstr>
      <vt:lpstr>Сургут, школа 25</vt:lpstr>
      <vt:lpstr>Гипотеза о развитии учителя: сначала – в области организации работы с текстом и экспериментирования, потом – в области организации моделирования</vt:lpstr>
      <vt:lpstr>Методика SAM - School Achievements Monitoring (трёхуровневые задачи)</vt:lpstr>
      <vt:lpstr>Волна усвоения</vt:lpstr>
      <vt:lpstr>Задание 1 уровня (формального)</vt:lpstr>
      <vt:lpstr>Задание 2 уровня (понятийного)</vt:lpstr>
      <vt:lpstr>Задание 3 уровня (функционального)</vt:lpstr>
      <vt:lpstr>Красновишерск: сравнение 7 класса, обучающего по новой программе, с 10-м, обучающимся по старой программе (% решаемости задач по уровням трудности).</vt:lpstr>
      <vt:lpstr>Красноярск: сравнение 8 классов, обучающихся по новой программе, с 9-м, обучающимся по старой программе (% решаемости задач по уровням трудности).</vt:lpstr>
      <vt:lpstr>Презентация PowerPoint</vt:lpstr>
      <vt:lpstr>Презентация PowerPoint</vt:lpstr>
      <vt:lpstr>Вывод: курс эффективен в отношении достижения предметных результатов  </vt:lpstr>
      <vt:lpstr>Презентация PowerPoint</vt:lpstr>
      <vt:lpstr>ОГЭ: гимназия «Универс», Красноярск, 2017</vt:lpstr>
      <vt:lpstr>ОГЭ: гимназия «Универс», Красноярск, 2017 год</vt:lpstr>
      <vt:lpstr>Презентация PowerPoint</vt:lpstr>
      <vt:lpstr>Учителя: профессиональные успехи</vt:lpstr>
      <vt:lpstr>Учителя: профессиональные успехи</vt:lpstr>
      <vt:lpstr>Общие итоги</vt:lpstr>
      <vt:lpstr>В большинстве случаев конец – это начало!</vt:lpstr>
      <vt:lpstr>Обсуждение: добавляем новые данные.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120</cp:revision>
  <dcterms:created xsi:type="dcterms:W3CDTF">2018-05-25T06:47:49Z</dcterms:created>
  <dcterms:modified xsi:type="dcterms:W3CDTF">2018-06-23T03:53:09Z</dcterms:modified>
</cp:coreProperties>
</file>