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06B6F"/>
    <a:srgbClr val="46A5C1"/>
    <a:srgbClr val="84C2D6"/>
    <a:srgbClr val="F72E07"/>
    <a:srgbClr val="594740"/>
    <a:srgbClr val="FFFDB7"/>
    <a:srgbClr val="FFFD89"/>
    <a:srgbClr val="006666"/>
    <a:srgbClr val="F920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5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4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D5389-295D-45BF-A540-F922DEA327C3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68F6C-984D-4B1E-A982-4BE524A7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68F6C-984D-4B1E-A982-4BE524A78E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8E685A3-8CDD-40A6-9CAA-E17550EFAAEF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2CC53D-29F6-466B-9FBB-CBC9893F1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85A3-8CDD-40A6-9CAA-E17550EFAAEF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C53D-29F6-466B-9FBB-CBC9893F1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8E685A3-8CDD-40A6-9CAA-E17550EFAAEF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32CC53D-29F6-466B-9FBB-CBC9893F1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85A3-8CDD-40A6-9CAA-E17550EFAAEF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2CC53D-29F6-466B-9FBB-CBC9893F1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85A3-8CDD-40A6-9CAA-E17550EFAAEF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32CC53D-29F6-466B-9FBB-CBC9893F1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E685A3-8CDD-40A6-9CAA-E17550EFAAEF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32CC53D-29F6-466B-9FBB-CBC9893F1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E685A3-8CDD-40A6-9CAA-E17550EFAAEF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32CC53D-29F6-466B-9FBB-CBC9893F1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85A3-8CDD-40A6-9CAA-E17550EFAAEF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2CC53D-29F6-466B-9FBB-CBC9893F1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85A3-8CDD-40A6-9CAA-E17550EFAAEF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2CC53D-29F6-466B-9FBB-CBC9893F1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85A3-8CDD-40A6-9CAA-E17550EFAAEF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2CC53D-29F6-466B-9FBB-CBC9893F1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8E685A3-8CDD-40A6-9CAA-E17550EFAAEF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32CC53D-29F6-466B-9FBB-CBC9893F1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E685A3-8CDD-40A6-9CAA-E17550EFAAEF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2CC53D-29F6-466B-9FBB-CBC9893F1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vent16310837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F72E07"/>
                </a:solidFill>
              </a:rPr>
              <a:t>«Я МОГУ!»</a:t>
            </a:r>
            <a:endParaRPr lang="ru-RU" sz="7200" dirty="0">
              <a:solidFill>
                <a:srgbClr val="F72E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500438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06B6F"/>
                </a:solidFill>
              </a:rPr>
              <a:t>СОВМЕСТНАЯ ПРОГРАММА АДАПТИВНОЙ ФИЗИЧЕСКОЙ КУЛЬТУРЫ ДЛЯ ДЕТЕЙ С ОГРАНИЧЕННЫМИ ВОЗМОЖНОСТЯМИ ЗДОРОВЬЯ</a:t>
            </a:r>
            <a:endParaRPr lang="ru-RU" dirty="0">
              <a:solidFill>
                <a:srgbClr val="606B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6A5C1"/>
                </a:solidFill>
              </a:rPr>
              <a:t>Мероприятия проекта</a:t>
            </a:r>
            <a:endParaRPr lang="ru-RU" dirty="0">
              <a:solidFill>
                <a:srgbClr val="46A5C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000240"/>
            <a:ext cx="5673864" cy="4495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dirty="0" smtClean="0">
                <a:solidFill>
                  <a:srgbClr val="606B6F"/>
                </a:solidFill>
              </a:rPr>
              <a:t>Для популяризации адаптивной физической культуры, с целью привлечения большего количества детей-инвалидов к занятиям проводятся спортивные мероприятия  по летним и зимним видам спорта на площадках города.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606B6F"/>
                </a:solidFill>
              </a:rPr>
              <a:t>	В 2017 – 18 г.г были проведены: Зимний спортивный праздник «Я могу!», Первые соревнования по горным лыжам «Кубок Горки для детей с ОВЗ», семейный поход «Посвящение в туристы», </a:t>
            </a:r>
            <a:r>
              <a:rPr lang="en-US" sz="1800" dirty="0" smtClean="0">
                <a:solidFill>
                  <a:srgbClr val="606B6F"/>
                </a:solidFill>
              </a:rPr>
              <a:t>II </a:t>
            </a:r>
            <a:r>
              <a:rPr lang="ru-RU" sz="1800" dirty="0" smtClean="0">
                <a:solidFill>
                  <a:srgbClr val="606B6F"/>
                </a:solidFill>
              </a:rPr>
              <a:t>Благотворительный веломарафон «Эстафета добра».</a:t>
            </a:r>
            <a:endParaRPr lang="ru-RU" sz="1800" u="sng" dirty="0" smtClean="0">
              <a:solidFill>
                <a:srgbClr val="606B6F"/>
              </a:solidFill>
              <a:hlinkClick r:id="rId3"/>
            </a:endParaRPr>
          </a:p>
          <a:p>
            <a:pPr algn="just"/>
            <a:r>
              <a:rPr lang="ru-RU" sz="1800" dirty="0" smtClean="0">
                <a:solidFill>
                  <a:srgbClr val="606B6F"/>
                </a:solidFill>
              </a:rPr>
              <a:t>Для </a:t>
            </a:r>
            <a:r>
              <a:rPr lang="ru-RU" sz="1800" dirty="0" err="1" smtClean="0">
                <a:solidFill>
                  <a:srgbClr val="606B6F"/>
                </a:solidFill>
              </a:rPr>
              <a:t>пропагандирования</a:t>
            </a:r>
            <a:r>
              <a:rPr lang="ru-RU" sz="1800" dirty="0" smtClean="0">
                <a:solidFill>
                  <a:srgbClr val="606B6F"/>
                </a:solidFill>
              </a:rPr>
              <a:t> адаптивной физической культуры и спорта проведен </a:t>
            </a:r>
            <a:r>
              <a:rPr lang="en-US" sz="1800" dirty="0" smtClean="0">
                <a:solidFill>
                  <a:srgbClr val="606B6F"/>
                </a:solidFill>
              </a:rPr>
              <a:t>II </a:t>
            </a:r>
            <a:r>
              <a:rPr lang="ru-RU" sz="1800" dirty="0" smtClean="0">
                <a:solidFill>
                  <a:srgbClr val="606B6F"/>
                </a:solidFill>
              </a:rPr>
              <a:t>Республиканский конкурс рисунков «Мы вместе!» в Республике Карелия, в ходе которого дети знакомились с понятиями «адаптивный спорт», «</a:t>
            </a:r>
            <a:r>
              <a:rPr lang="ru-RU" sz="1800" dirty="0" err="1" smtClean="0">
                <a:solidFill>
                  <a:srgbClr val="606B6F"/>
                </a:solidFill>
              </a:rPr>
              <a:t>параолимпиада</a:t>
            </a:r>
            <a:r>
              <a:rPr lang="ru-RU" sz="1800" dirty="0" smtClean="0">
                <a:solidFill>
                  <a:srgbClr val="606B6F"/>
                </a:solidFill>
              </a:rPr>
              <a:t>», и отражали это в своем рисунке. Работы победителей конкурса легли в основу социального ролика, показывающего роль адаптивной физической культуры и спорта в жизни </a:t>
            </a:r>
            <a:r>
              <a:rPr lang="ru-RU" sz="1800" dirty="0" smtClean="0">
                <a:solidFill>
                  <a:srgbClr val="606B6F"/>
                </a:solidFill>
              </a:rPr>
              <a:t>ребенка с инвалидностью.</a:t>
            </a:r>
            <a:endParaRPr lang="ru-RU" sz="1800" dirty="0">
              <a:solidFill>
                <a:srgbClr val="606B6F"/>
              </a:solidFill>
            </a:endParaRPr>
          </a:p>
        </p:txBody>
      </p:sp>
      <p:pic>
        <p:nvPicPr>
          <p:cNvPr id="4" name="Рисунок 3" descr="i9PlEIY-I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285992"/>
            <a:ext cx="2356994" cy="1571636"/>
          </a:xfrm>
          <a:prstGeom prst="rect">
            <a:avLst/>
          </a:prstGeom>
        </p:spPr>
      </p:pic>
      <p:pic>
        <p:nvPicPr>
          <p:cNvPr id="6" name="Рисунок 5" descr="DSC097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214818"/>
            <a:ext cx="2357454" cy="156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аннер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3214686"/>
            <a:ext cx="4095779" cy="3071834"/>
          </a:xfrm>
        </p:spPr>
      </p:pic>
      <p:sp>
        <p:nvSpPr>
          <p:cNvPr id="6" name="Прямоугольник 5"/>
          <p:cNvSpPr/>
          <p:nvPr/>
        </p:nvSpPr>
        <p:spPr>
          <a:xfrm>
            <a:off x="857224" y="1928802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606B6F"/>
                </a:solidFill>
              </a:rPr>
              <a:t>Рисунки карельских детей - участников </a:t>
            </a:r>
            <a:r>
              <a:rPr lang="en-US" dirty="0" smtClean="0">
                <a:solidFill>
                  <a:srgbClr val="606B6F"/>
                </a:solidFill>
              </a:rPr>
              <a:t>I</a:t>
            </a:r>
            <a:r>
              <a:rPr lang="ru-RU" dirty="0" smtClean="0">
                <a:solidFill>
                  <a:srgbClr val="606B6F"/>
                </a:solidFill>
              </a:rPr>
              <a:t> Конкурса детских рисунков, прошедшего в мае 2017 года, стали основой для оформления баннера новосибирского благотворительного фонда «Спорту место», который является партнером  проекта «ЯМОГУ!».</a:t>
            </a:r>
            <a:endParaRPr lang="ru-RU" dirty="0">
              <a:solidFill>
                <a:srgbClr val="606B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68" y="4500570"/>
            <a:ext cx="5194180" cy="15716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46A5C1"/>
                </a:solidFill>
              </a:rPr>
              <a:t>ПРОЕКТ  «ЯМОГУ!»</a:t>
            </a:r>
          </a:p>
          <a:p>
            <a:pPr>
              <a:buNone/>
            </a:pPr>
            <a:r>
              <a:rPr lang="ru-RU" sz="2200" dirty="0" smtClean="0">
                <a:solidFill>
                  <a:srgbClr val="46A5C1"/>
                </a:solidFill>
              </a:rPr>
              <a:t>https://vk.com/detimogutptz , </a:t>
            </a:r>
          </a:p>
          <a:p>
            <a:pPr>
              <a:buNone/>
            </a:pPr>
            <a:r>
              <a:rPr lang="en-US" sz="2200" dirty="0" smtClean="0">
                <a:solidFill>
                  <a:srgbClr val="46A5C1"/>
                </a:solidFill>
                <a:latin typeface="Calibri" pitchFamily="34" charset="0"/>
                <a:cs typeface="Calibri" pitchFamily="34" charset="0"/>
              </a:rPr>
              <a:t>+7(953)</a:t>
            </a:r>
            <a:r>
              <a:rPr lang="ru-RU" sz="2200" dirty="0" smtClean="0">
                <a:solidFill>
                  <a:srgbClr val="46A5C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46A5C1"/>
                </a:solidFill>
                <a:latin typeface="Calibri" pitchFamily="34" charset="0"/>
                <a:cs typeface="Calibri" pitchFamily="34" charset="0"/>
              </a:rPr>
              <a:t>526</a:t>
            </a:r>
            <a:r>
              <a:rPr lang="ru-RU" sz="2200" dirty="0" smtClean="0">
                <a:solidFill>
                  <a:srgbClr val="46A5C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46A5C1"/>
                </a:solidFill>
                <a:latin typeface="Calibri" pitchFamily="34" charset="0"/>
                <a:cs typeface="Calibri" pitchFamily="34" charset="0"/>
              </a:rPr>
              <a:t>77</a:t>
            </a:r>
            <a:r>
              <a:rPr lang="ru-RU" sz="2200" dirty="0" smtClean="0">
                <a:solidFill>
                  <a:srgbClr val="46A5C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46A5C1"/>
                </a:solidFill>
                <a:latin typeface="Calibri" pitchFamily="34" charset="0"/>
                <a:cs typeface="Calibri" pitchFamily="34" charset="0"/>
              </a:rPr>
              <a:t>14</a:t>
            </a:r>
            <a:r>
              <a:rPr lang="ru-RU" sz="2200" dirty="0" smtClean="0">
                <a:solidFill>
                  <a:srgbClr val="46A5C1"/>
                </a:solidFill>
              </a:rPr>
              <a:t>, +7(911) 410 77 17</a:t>
            </a:r>
          </a:p>
          <a:p>
            <a:pPr>
              <a:buNone/>
            </a:pPr>
            <a:r>
              <a:rPr lang="en-US" sz="2200" dirty="0" smtClean="0">
                <a:solidFill>
                  <a:srgbClr val="46A5C1"/>
                </a:solidFill>
              </a:rPr>
              <a:t>mail</a:t>
            </a:r>
            <a:r>
              <a:rPr lang="ru-RU" sz="2200" dirty="0" smtClean="0">
                <a:solidFill>
                  <a:srgbClr val="46A5C1"/>
                </a:solidFill>
              </a:rPr>
              <a:t>: </a:t>
            </a:r>
            <a:r>
              <a:rPr lang="ru-RU" sz="2200" dirty="0" err="1" smtClean="0">
                <a:solidFill>
                  <a:srgbClr val="46A5C1"/>
                </a:solidFill>
              </a:rPr>
              <a:t>detimogutptz</a:t>
            </a:r>
            <a:r>
              <a:rPr lang="en-US" sz="2200" dirty="0" smtClean="0">
                <a:solidFill>
                  <a:srgbClr val="46A5C1"/>
                </a:solidFill>
              </a:rPr>
              <a:t>@</a:t>
            </a:r>
            <a:r>
              <a:rPr lang="en-US" sz="2200" dirty="0" err="1" smtClean="0">
                <a:solidFill>
                  <a:srgbClr val="46A5C1"/>
                </a:solidFill>
              </a:rPr>
              <a:t>mail.ru</a:t>
            </a:r>
            <a:endParaRPr lang="ru-RU" sz="2200" dirty="0" smtClean="0">
              <a:solidFill>
                <a:srgbClr val="46A5C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606B6F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606B6F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606B6F"/>
              </a:solidFill>
            </a:endParaRPr>
          </a:p>
          <a:p>
            <a:pPr algn="r">
              <a:buNone/>
            </a:pPr>
            <a:endParaRPr lang="ru-RU" dirty="0" smtClean="0">
              <a:solidFill>
                <a:srgbClr val="606B6F"/>
              </a:solidFill>
            </a:endParaRPr>
          </a:p>
        </p:txBody>
      </p:sp>
      <p:pic>
        <p:nvPicPr>
          <p:cNvPr id="5" name="Рисунок 4" descr="мальчи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3092827" cy="4206245"/>
          </a:xfrm>
          <a:prstGeom prst="rect">
            <a:avLst/>
          </a:prstGeom>
        </p:spPr>
      </p:pic>
      <p:pic>
        <p:nvPicPr>
          <p:cNvPr id="6" name="Рисунок 5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214554"/>
            <a:ext cx="5093261" cy="194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4295780" cy="5048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6A5C1"/>
                </a:solidFill>
              </a:rPr>
              <a:t>Цели проекта:</a:t>
            </a:r>
            <a:br>
              <a:rPr lang="ru-RU" dirty="0" smtClean="0">
                <a:solidFill>
                  <a:srgbClr val="46A5C1"/>
                </a:solidFill>
              </a:rPr>
            </a:br>
            <a:endParaRPr lang="ru-RU" dirty="0">
              <a:solidFill>
                <a:srgbClr val="46A5C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3116"/>
            <a:ext cx="5388112" cy="40957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606B6F"/>
                </a:solidFill>
              </a:rPr>
              <a:t>Создание условий с помощью развития адаптивной физической культуры и спорта в республике Карелия для поднятия на качественно новый уровень жизнь детей с ограниченными возможностями, семей, имеющих «особенного» ребенка, для получения ими возможности принимать непосредственное физически активное участие в занятиях адаптивной физической культурой, получать максимум положительных эмоций, максимально интегрироваться в социальную жизнь общества, чувствовать себя его полноценными членами, укреплять свое физическое и морально-психологическое состояние.</a:t>
            </a:r>
            <a:endParaRPr lang="ru-RU" dirty="0">
              <a:solidFill>
                <a:srgbClr val="606B6F"/>
              </a:solidFill>
            </a:endParaRPr>
          </a:p>
        </p:txBody>
      </p:sp>
      <p:pic>
        <p:nvPicPr>
          <p:cNvPr id="5" name="Рисунок 4" descr="г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4454" y="4000504"/>
            <a:ext cx="1725198" cy="2300264"/>
          </a:xfrm>
          <a:prstGeom prst="rect">
            <a:avLst/>
          </a:prstGeom>
        </p:spPr>
      </p:pic>
      <p:pic>
        <p:nvPicPr>
          <p:cNvPr id="6" name="Рисунок 5" descr="г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928802"/>
            <a:ext cx="1725198" cy="23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85794"/>
            <a:ext cx="8153400" cy="647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6A5C1"/>
                </a:solidFill>
              </a:rPr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57364"/>
            <a:ext cx="8153400" cy="264320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606B6F"/>
                </a:solidFill>
              </a:rPr>
              <a:t>Создать условия для занятий детьми с инвалидностью адаптивной физической культурой и спортом.</a:t>
            </a:r>
          </a:p>
          <a:p>
            <a:pPr algn="just"/>
            <a:r>
              <a:rPr lang="ru-RU" dirty="0" smtClean="0">
                <a:solidFill>
                  <a:srgbClr val="606B6F"/>
                </a:solidFill>
              </a:rPr>
              <a:t>Организовать комплекс занятий адаптивной физической культурой и спортом.</a:t>
            </a:r>
          </a:p>
          <a:p>
            <a:pPr algn="just"/>
            <a:r>
              <a:rPr lang="ru-RU" dirty="0" smtClean="0">
                <a:solidFill>
                  <a:srgbClr val="606B6F"/>
                </a:solidFill>
              </a:rPr>
              <a:t>Организовать волонтерскую деятельность и внедрить в созданную систему адаптивной физической культуры.</a:t>
            </a:r>
          </a:p>
          <a:p>
            <a:pPr algn="just"/>
            <a:r>
              <a:rPr lang="ru-RU" dirty="0" smtClean="0">
                <a:solidFill>
                  <a:srgbClr val="606B6F"/>
                </a:solidFill>
              </a:rPr>
              <a:t>Пропагандировать адаптивную физическую культуру и спорт в обществе.</a:t>
            </a:r>
          </a:p>
          <a:p>
            <a:pPr algn="just"/>
            <a:r>
              <a:rPr lang="ru-RU" dirty="0" smtClean="0">
                <a:solidFill>
                  <a:srgbClr val="606B6F"/>
                </a:solidFill>
              </a:rPr>
              <a:t>Мониторинг мероприятий проекта среди целевой группы.</a:t>
            </a:r>
            <a:endParaRPr lang="ru-RU" dirty="0">
              <a:solidFill>
                <a:srgbClr val="606B6F"/>
              </a:solidFill>
            </a:endParaRPr>
          </a:p>
        </p:txBody>
      </p:sp>
      <p:pic>
        <p:nvPicPr>
          <p:cNvPr id="6" name="Рисунок 5" descr="IMG_1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643446"/>
            <a:ext cx="2578860" cy="1719240"/>
          </a:xfrm>
          <a:prstGeom prst="rect">
            <a:avLst/>
          </a:prstGeom>
        </p:spPr>
      </p:pic>
      <p:pic>
        <p:nvPicPr>
          <p:cNvPr id="7" name="Рисунок 6" descr="IMG_1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643446"/>
            <a:ext cx="2578860" cy="1719240"/>
          </a:xfrm>
          <a:prstGeom prst="rect">
            <a:avLst/>
          </a:prstGeom>
        </p:spPr>
      </p:pic>
      <p:pic>
        <p:nvPicPr>
          <p:cNvPr id="8" name="Рисунок 7" descr="IMG_2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643446"/>
            <a:ext cx="2571736" cy="1714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28670"/>
            <a:ext cx="8153400" cy="4334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6A5C1"/>
                </a:solidFill>
              </a:rPr>
              <a:t>Партнеры проекта:</a:t>
            </a:r>
            <a:br>
              <a:rPr lang="ru-RU" dirty="0" smtClean="0">
                <a:solidFill>
                  <a:srgbClr val="46A5C1"/>
                </a:solidFill>
              </a:rPr>
            </a:br>
            <a:endParaRPr lang="ru-RU" dirty="0">
              <a:solidFill>
                <a:srgbClr val="46A5C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153400" cy="42386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606B6F"/>
                </a:solidFill>
              </a:rPr>
              <a:t>Институт Физической культуры, спорта и туризма Петрозаводского государственного Университета: научно-методическая, волонтерская.</a:t>
            </a:r>
          </a:p>
          <a:p>
            <a:r>
              <a:rPr lang="ru-RU" dirty="0" smtClean="0">
                <a:solidFill>
                  <a:srgbClr val="606B6F"/>
                </a:solidFill>
              </a:rPr>
              <a:t>Министерство по делам молодежи, физической культуре и спорту Республики Карелия: организационная.</a:t>
            </a:r>
          </a:p>
          <a:p>
            <a:r>
              <a:rPr lang="ru-RU" dirty="0" smtClean="0">
                <a:solidFill>
                  <a:srgbClr val="606B6F"/>
                </a:solidFill>
              </a:rPr>
              <a:t>Информационное агентство «Республика Карелия»: информационная.</a:t>
            </a:r>
          </a:p>
          <a:p>
            <a:r>
              <a:rPr lang="ru-RU" dirty="0" smtClean="0">
                <a:solidFill>
                  <a:srgbClr val="606B6F"/>
                </a:solidFill>
              </a:rPr>
              <a:t>Новосибирский благотворительный фонд «Спорту место»: консультативная.</a:t>
            </a:r>
          </a:p>
          <a:p>
            <a:r>
              <a:rPr lang="ru-RU" dirty="0" smtClean="0">
                <a:solidFill>
                  <a:srgbClr val="606B6F"/>
                </a:solidFill>
              </a:rPr>
              <a:t>ГБУЗ «Городская детская больница»: медицинская.</a:t>
            </a:r>
            <a:endParaRPr lang="ru-RU" dirty="0">
              <a:solidFill>
                <a:srgbClr val="606B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57166"/>
            <a:ext cx="8153400" cy="990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46A5C1"/>
                </a:solidFill>
              </a:rPr>
              <a:t>Социальная значимость проекта</a:t>
            </a:r>
            <a:endParaRPr lang="ru-RU" sz="4000" dirty="0">
              <a:solidFill>
                <a:srgbClr val="46A5C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785926"/>
            <a:ext cx="8153400" cy="461488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rgbClr val="606B6F"/>
                </a:solidFill>
              </a:rPr>
              <a:t>Массовое внедрение системы адаптивной физической культуры и спорта, создание инклюзивной среды в области адаптивной физкультуры и спорта в городе Петрозаводске и </a:t>
            </a:r>
            <a:r>
              <a:rPr lang="ru-RU" sz="1600" dirty="0" err="1" smtClean="0">
                <a:solidFill>
                  <a:srgbClr val="606B6F"/>
                </a:solidFill>
              </a:rPr>
              <a:t>Прионежском</a:t>
            </a:r>
            <a:r>
              <a:rPr lang="ru-RU" sz="1600" dirty="0" smtClean="0">
                <a:solidFill>
                  <a:srgbClr val="606B6F"/>
                </a:solidFill>
              </a:rPr>
              <a:t> районе. Эта первая социальная площадка, где созданы условия для социализации детей с ограниченными возможностями здоровья через занятия новыми видами спорта для нашего региона (горными лыжами, роликовыми коньками, коньками на льду и др.) и для проведения спортивных, семейных мероприятий .</a:t>
            </a:r>
          </a:p>
          <a:p>
            <a:pPr algn="just"/>
            <a:r>
              <a:rPr lang="ru-RU" sz="1600" dirty="0" smtClean="0">
                <a:solidFill>
                  <a:srgbClr val="606B6F"/>
                </a:solidFill>
              </a:rPr>
              <a:t>Проект помогает укрепить семейные отношения, развить социальные контакты семей, дать позитивный настрой для родителей, воспитывающих детей с ограниченными возможностями здоровья. А детям помогает раздвинуть границы своего мира, зачастую очерченного собственным домом, развить коммуникативные способности и, самое важное, поверить в свои силы, испытать радость самостоятельного движения, что несомненно улучшает их </a:t>
            </a:r>
            <a:r>
              <a:rPr lang="ru-RU" sz="1600" dirty="0" err="1" smtClean="0">
                <a:solidFill>
                  <a:srgbClr val="606B6F"/>
                </a:solidFill>
              </a:rPr>
              <a:t>психоэмоциональное</a:t>
            </a:r>
            <a:r>
              <a:rPr lang="ru-RU" sz="1600" dirty="0" smtClean="0">
                <a:solidFill>
                  <a:srgbClr val="606B6F"/>
                </a:solidFill>
              </a:rPr>
              <a:t> состояние, а следовательно положительно </a:t>
            </a:r>
            <a:r>
              <a:rPr lang="ru-RU" sz="1600" dirty="0" smtClean="0">
                <a:solidFill>
                  <a:srgbClr val="606B6F"/>
                </a:solidFill>
              </a:rPr>
              <a:t>сказывается </a:t>
            </a:r>
            <a:r>
              <a:rPr lang="ru-RU" sz="1600" dirty="0" smtClean="0">
                <a:solidFill>
                  <a:srgbClr val="606B6F"/>
                </a:solidFill>
              </a:rPr>
              <a:t>на их здоровье. </a:t>
            </a:r>
          </a:p>
          <a:p>
            <a:pPr algn="just"/>
            <a:r>
              <a:rPr lang="ru-RU" sz="1600" dirty="0" smtClean="0">
                <a:solidFill>
                  <a:srgbClr val="606B6F"/>
                </a:solidFill>
              </a:rPr>
              <a:t>На основе полученного опыта специалисты повышают свою профессиональную подготовку. </a:t>
            </a:r>
          </a:p>
          <a:p>
            <a:pPr algn="just"/>
            <a:r>
              <a:rPr lang="ru-RU" sz="1600" dirty="0" smtClean="0">
                <a:solidFill>
                  <a:srgbClr val="606B6F"/>
                </a:solidFill>
              </a:rPr>
              <a:t>Студенты приобретают новые знания в сфере адаптивной физической культуры.</a:t>
            </a:r>
            <a:endParaRPr lang="ru-RU" sz="1600" dirty="0">
              <a:solidFill>
                <a:srgbClr val="606B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46A5C1"/>
                </a:solidFill>
              </a:rPr>
              <a:t>Аналогичные программы, работающие в России.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785926"/>
            <a:ext cx="8153400" cy="4310074"/>
          </a:xfrm>
        </p:spPr>
        <p:txBody>
          <a:bodyPr/>
          <a:lstStyle/>
          <a:p>
            <a:r>
              <a:rPr lang="ru-RU" sz="2400" dirty="0" smtClean="0">
                <a:solidFill>
                  <a:srgbClr val="606B6F"/>
                </a:solidFill>
              </a:rPr>
              <a:t>«Лыжи мечты» Сергея и Натальи </a:t>
            </a:r>
            <a:r>
              <a:rPr lang="ru-RU" sz="2400" dirty="0" err="1" smtClean="0">
                <a:solidFill>
                  <a:srgbClr val="606B6F"/>
                </a:solidFill>
              </a:rPr>
              <a:t>Белоголовцевых</a:t>
            </a:r>
            <a:r>
              <a:rPr lang="ru-RU" sz="2400" dirty="0" smtClean="0">
                <a:solidFill>
                  <a:srgbClr val="606B6F"/>
                </a:solidFill>
              </a:rPr>
              <a:t>, г.Москва </a:t>
            </a:r>
          </a:p>
          <a:p>
            <a:r>
              <a:rPr lang="ru-RU" sz="2400" dirty="0" smtClean="0">
                <a:solidFill>
                  <a:srgbClr val="606B6F"/>
                </a:solidFill>
              </a:rPr>
              <a:t>ВГК«</a:t>
            </a:r>
            <a:r>
              <a:rPr lang="ru-RU" sz="2400" dirty="0" err="1" smtClean="0">
                <a:solidFill>
                  <a:srgbClr val="606B6F"/>
                </a:solidFill>
              </a:rPr>
              <a:t>Снеж.Ком</a:t>
            </a:r>
            <a:r>
              <a:rPr lang="ru-RU" sz="2400" dirty="0" smtClean="0">
                <a:solidFill>
                  <a:srgbClr val="606B6F"/>
                </a:solidFill>
              </a:rPr>
              <a:t>», г.Красногорск</a:t>
            </a:r>
          </a:p>
          <a:p>
            <a:r>
              <a:rPr lang="ru-RU" sz="2400" dirty="0" smtClean="0">
                <a:solidFill>
                  <a:srgbClr val="606B6F"/>
                </a:solidFill>
              </a:rPr>
              <a:t>АНО Центр АФКСТ «Энергия жизни», г.Сочи</a:t>
            </a:r>
          </a:p>
          <a:p>
            <a:r>
              <a:rPr lang="ru-RU" sz="2400" dirty="0" smtClean="0">
                <a:solidFill>
                  <a:srgbClr val="606B6F"/>
                </a:solidFill>
              </a:rPr>
              <a:t>Фонд «Спорту место», г.Новосибирск</a:t>
            </a:r>
          </a:p>
          <a:p>
            <a:endParaRPr lang="ru-RU" dirty="0"/>
          </a:p>
        </p:txBody>
      </p:sp>
      <p:pic>
        <p:nvPicPr>
          <p:cNvPr id="4" name="Рисунок 3" descr="о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429132"/>
            <a:ext cx="2571736" cy="1708906"/>
          </a:xfrm>
          <a:prstGeom prst="rect">
            <a:avLst/>
          </a:prstGeom>
        </p:spPr>
      </p:pic>
      <p:pic>
        <p:nvPicPr>
          <p:cNvPr id="5" name="Рисунок 4" descr="спорт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429132"/>
            <a:ext cx="2571736" cy="1714491"/>
          </a:xfrm>
          <a:prstGeom prst="rect">
            <a:avLst/>
          </a:prstGeom>
        </p:spPr>
      </p:pic>
      <p:pic>
        <p:nvPicPr>
          <p:cNvPr id="6" name="Рисунок 5" descr="IMG_71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429132"/>
            <a:ext cx="2536017" cy="1690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694510" cy="7000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6A5C1"/>
                </a:solidFill>
              </a:rPr>
              <a:t>Этапы проекта:</a:t>
            </a:r>
            <a:endParaRPr lang="ru-RU" dirty="0">
              <a:solidFill>
                <a:srgbClr val="46A5C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857364"/>
            <a:ext cx="8153400" cy="121444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606B6F"/>
                </a:solidFill>
              </a:rPr>
              <a:t>На начальном этапе проекта было приобретено специальное оборудование – </a:t>
            </a:r>
            <a:r>
              <a:rPr lang="ru-RU" dirty="0" err="1" smtClean="0">
                <a:solidFill>
                  <a:srgbClr val="606B6F"/>
                </a:solidFill>
              </a:rPr>
              <a:t>вертикализатор</a:t>
            </a:r>
            <a:r>
              <a:rPr lang="ru-RU" dirty="0" smtClean="0">
                <a:solidFill>
                  <a:srgbClr val="606B6F"/>
                </a:solidFill>
              </a:rPr>
              <a:t> конструкции Пономарева К.З. «Катюша» и сопутствующий инвентарь.</a:t>
            </a:r>
            <a:endParaRPr lang="ru-RU" dirty="0">
              <a:solidFill>
                <a:srgbClr val="606B6F"/>
              </a:solidFill>
            </a:endParaRPr>
          </a:p>
        </p:txBody>
      </p:sp>
      <p:pic>
        <p:nvPicPr>
          <p:cNvPr id="7" name="Рисунок 6" descr="обложка-катю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496"/>
            <a:ext cx="2500330" cy="3535749"/>
          </a:xfrm>
          <a:prstGeom prst="rect">
            <a:avLst/>
          </a:prstGeom>
        </p:spPr>
      </p:pic>
      <p:pic>
        <p:nvPicPr>
          <p:cNvPr id="9" name="Рисунок 8" descr="яя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1" y="4857760"/>
            <a:ext cx="2285984" cy="1518036"/>
          </a:xfrm>
          <a:prstGeom prst="rect">
            <a:avLst/>
          </a:prstGeom>
        </p:spPr>
      </p:pic>
      <p:pic>
        <p:nvPicPr>
          <p:cNvPr id="10" name="Рисунок 9" descr="DSC07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857496"/>
            <a:ext cx="2286016" cy="1714512"/>
          </a:xfrm>
          <a:prstGeom prst="rect">
            <a:avLst/>
          </a:prstGeom>
        </p:spPr>
      </p:pic>
      <p:pic>
        <p:nvPicPr>
          <p:cNvPr id="11" name="Рисунок 10" descr="Г1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857496"/>
            <a:ext cx="2333641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28600"/>
            <a:ext cx="7694510" cy="99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714488"/>
            <a:ext cx="8153400" cy="27860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rgbClr val="606B6F"/>
                </a:solidFill>
              </a:rPr>
              <a:t>Опытные инструктора по горным лыжам прошли обучение для работы с детьми с ОВЗ с помощью специального оборудования</a:t>
            </a:r>
            <a:r>
              <a:rPr lang="ru-RU" sz="3200" b="1" dirty="0" smtClean="0">
                <a:solidFill>
                  <a:srgbClr val="606B6F"/>
                </a:solidFill>
              </a:rPr>
              <a:t> </a:t>
            </a:r>
            <a:r>
              <a:rPr lang="ru-RU" sz="2800" dirty="0" smtClean="0">
                <a:solidFill>
                  <a:srgbClr val="606B6F"/>
                </a:solidFill>
              </a:rPr>
              <a:t>в ВГК «СНЕЖ.КОМ» в г.Красногорске.</a:t>
            </a:r>
          </a:p>
          <a:p>
            <a:pPr algn="just"/>
            <a:r>
              <a:rPr lang="ru-RU" dirty="0" smtClean="0">
                <a:solidFill>
                  <a:srgbClr val="606B6F"/>
                </a:solidFill>
              </a:rPr>
              <a:t>Согласовано и подготовлено место проведения занятий – Горнолыжный развлекательный центр «Горка» в г. Петрозаводске, клуб «</a:t>
            </a:r>
            <a:r>
              <a:rPr lang="ru-RU" dirty="0" err="1" smtClean="0">
                <a:solidFill>
                  <a:srgbClr val="606B6F"/>
                </a:solidFill>
              </a:rPr>
              <a:t>Луми</a:t>
            </a:r>
            <a:r>
              <a:rPr lang="ru-RU" dirty="0" smtClean="0">
                <a:solidFill>
                  <a:srgbClr val="606B6F"/>
                </a:solidFill>
              </a:rPr>
              <a:t>» в Спасской Губе, ледовая арена ТЦ «Лотос Плаза», универсальный зал </a:t>
            </a:r>
            <a:r>
              <a:rPr lang="ru-RU" dirty="0" err="1" smtClean="0">
                <a:solidFill>
                  <a:srgbClr val="606B6F"/>
                </a:solidFill>
              </a:rPr>
              <a:t>ФОКа</a:t>
            </a:r>
            <a:r>
              <a:rPr lang="ru-RU" dirty="0" smtClean="0">
                <a:solidFill>
                  <a:srgbClr val="606B6F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606B6F"/>
                </a:solidFill>
              </a:rPr>
              <a:t>Привлечены и обучены волонтеры работе с детьми-инвалидами.</a:t>
            </a:r>
          </a:p>
          <a:p>
            <a:pPr algn="just"/>
            <a:r>
              <a:rPr lang="ru-RU" dirty="0" smtClean="0">
                <a:solidFill>
                  <a:srgbClr val="606B6F"/>
                </a:solidFill>
              </a:rPr>
              <a:t> Проводятся индивидуальные занятия на горных лыжах, роликовых коньках, коньках на льду. Специалистами составлены индивидуальные программы занятий для каждого ребенка-участника проекта, расписание. </a:t>
            </a:r>
          </a:p>
        </p:txBody>
      </p:sp>
      <p:pic>
        <p:nvPicPr>
          <p:cNvPr id="11" name="Рисунок 10" descr="б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4433182"/>
            <a:ext cx="2902694" cy="1928826"/>
          </a:xfrm>
          <a:prstGeom prst="rect">
            <a:avLst/>
          </a:prstGeom>
        </p:spPr>
      </p:pic>
      <p:pic>
        <p:nvPicPr>
          <p:cNvPr id="6" name="Рисунок 5" descr="р2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433182"/>
            <a:ext cx="2714612" cy="1919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73732" cy="297180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606B6F"/>
                </a:solidFill>
              </a:rPr>
              <a:t>За время реализации проекта поступило более 50 заявок от родителей детей с инвалидностью из г. Петрозаводска и </a:t>
            </a:r>
            <a:r>
              <a:rPr lang="ru-RU" sz="1800" dirty="0" err="1" smtClean="0">
                <a:solidFill>
                  <a:srgbClr val="606B6F"/>
                </a:solidFill>
              </a:rPr>
              <a:t>Прионежского</a:t>
            </a:r>
            <a:r>
              <a:rPr lang="ru-RU" sz="1800" dirty="0" smtClean="0">
                <a:solidFill>
                  <a:srgbClr val="606B6F"/>
                </a:solidFill>
              </a:rPr>
              <a:t> р-на </a:t>
            </a:r>
            <a:r>
              <a:rPr lang="ru-RU" sz="1800" dirty="0" smtClean="0">
                <a:solidFill>
                  <a:srgbClr val="606B6F"/>
                </a:solidFill>
              </a:rPr>
              <a:t>Республики</a:t>
            </a:r>
            <a:r>
              <a:rPr lang="ru-RU" sz="1800" dirty="0" smtClean="0">
                <a:solidFill>
                  <a:srgbClr val="606B6F"/>
                </a:solidFill>
              </a:rPr>
              <a:t>.</a:t>
            </a:r>
          </a:p>
          <a:p>
            <a:pPr algn="just"/>
            <a:r>
              <a:rPr lang="ru-RU" sz="1800" dirty="0" smtClean="0">
                <a:solidFill>
                  <a:srgbClr val="606B6F"/>
                </a:solidFill>
              </a:rPr>
              <a:t>Занятия проходят круглогодично, сменяются только виды спорта.</a:t>
            </a:r>
          </a:p>
          <a:p>
            <a:r>
              <a:rPr lang="ru-RU" sz="1800" dirty="0" smtClean="0">
                <a:solidFill>
                  <a:srgbClr val="606B6F"/>
                </a:solidFill>
              </a:rPr>
              <a:t>В сезоне 2017-18 г.г. регулярно занималось: на горных лыжах - 39 детей с ОВЗ ,на роликовых коньках – 28,	на коньках – </a:t>
            </a:r>
            <a:r>
              <a:rPr lang="ru-RU" sz="1800" dirty="0" smtClean="0">
                <a:solidFill>
                  <a:srgbClr val="606B6F"/>
                </a:solidFill>
              </a:rPr>
              <a:t>12.</a:t>
            </a:r>
            <a:endParaRPr lang="ru-RU" sz="1800" dirty="0"/>
          </a:p>
        </p:txBody>
      </p:sp>
      <p:pic>
        <p:nvPicPr>
          <p:cNvPr id="4" name="Рисунок 3" descr="DSC08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643446"/>
            <a:ext cx="2500330" cy="1661456"/>
          </a:xfrm>
          <a:prstGeom prst="rect">
            <a:avLst/>
          </a:prstGeom>
        </p:spPr>
      </p:pic>
      <p:pic>
        <p:nvPicPr>
          <p:cNvPr id="6" name="Рисунок 5" descr="Вил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643446"/>
            <a:ext cx="2240251" cy="1678877"/>
          </a:xfrm>
          <a:prstGeom prst="rect">
            <a:avLst/>
          </a:prstGeom>
        </p:spPr>
      </p:pic>
      <p:pic>
        <p:nvPicPr>
          <p:cNvPr id="7" name="Рисунок 6" descr="DSC09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643446"/>
            <a:ext cx="2500330" cy="1661456"/>
          </a:xfrm>
          <a:prstGeom prst="rect">
            <a:avLst/>
          </a:prstGeom>
        </p:spPr>
      </p:pic>
      <p:pic>
        <p:nvPicPr>
          <p:cNvPr id="9" name="Рисунок 8" descr="нов3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714488"/>
            <a:ext cx="1571636" cy="2356717"/>
          </a:xfrm>
          <a:prstGeom prst="rect">
            <a:avLst/>
          </a:prstGeom>
        </p:spPr>
      </p:pic>
      <p:pic>
        <p:nvPicPr>
          <p:cNvPr id="8" name="Рисунок 7" descr="г1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1714488"/>
            <a:ext cx="157163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6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46A5C1"/>
      </a:accent1>
      <a:accent2>
        <a:srgbClr val="F3F973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1073</TotalTime>
  <Words>663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 «Я МОГУ!»</vt:lpstr>
      <vt:lpstr>Цели проекта: </vt:lpstr>
      <vt:lpstr>Задачи проекта: </vt:lpstr>
      <vt:lpstr>Партнеры проекта: </vt:lpstr>
      <vt:lpstr>Социальная значимость проекта</vt:lpstr>
      <vt:lpstr>Аналогичные программы, работающие в России. </vt:lpstr>
      <vt:lpstr>Этапы проекта:</vt:lpstr>
      <vt:lpstr>Слайд 8</vt:lpstr>
      <vt:lpstr>Слайд 9</vt:lpstr>
      <vt:lpstr>Мероприятия проекта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МОГУ!»</dc:title>
  <dc:creator>Nadezhda</dc:creator>
  <cp:lastModifiedBy>Nadezhda</cp:lastModifiedBy>
  <cp:revision>84</cp:revision>
  <dcterms:created xsi:type="dcterms:W3CDTF">2017-08-15T16:08:51Z</dcterms:created>
  <dcterms:modified xsi:type="dcterms:W3CDTF">2018-10-30T19:31:30Z</dcterms:modified>
</cp:coreProperties>
</file>