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8" r:id="rId1"/>
  </p:sldMasterIdLst>
  <p:sldIdLst>
    <p:sldId id="256" r:id="rId2"/>
    <p:sldId id="262" r:id="rId3"/>
    <p:sldId id="261" r:id="rId4"/>
    <p:sldId id="263" r:id="rId5"/>
    <p:sldId id="264" r:id="rId6"/>
    <p:sldId id="265" r:id="rId7"/>
    <p:sldId id="266" r:id="rId8"/>
    <p:sldId id="267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105" d="100"/>
          <a:sy n="105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A0047384-BFEB-4E9F-8075-F345EB57E322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ru-R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41C9F7E0-DB10-468E-8DAE-5CFEF860E2AD}" type="datetimeFigureOut">
              <a:rPr lang="ru-RU" smtClean="0"/>
              <a:t>21.09.2018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9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6" r:id="rId8"/>
    <p:sldLayoutId id="2147483897" r:id="rId9"/>
    <p:sldLayoutId id="2147483898" r:id="rId10"/>
    <p:sldLayoutId id="214748389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836712"/>
            <a:ext cx="7543800" cy="3098031"/>
          </a:xfrm>
        </p:spPr>
        <p:txBody>
          <a:bodyPr/>
          <a:lstStyle/>
          <a:p>
            <a:pPr algn="ctr"/>
            <a:r>
              <a:rPr lang="ru-RU" sz="2800" b="1" dirty="0"/>
              <a:t>Нозологический анализ основных заболеваний студентов специальной медицинской группы в Петрозаводском государственном университете </a:t>
            </a:r>
            <a:r>
              <a:rPr lang="ru-RU" b="1" dirty="0"/>
              <a:t/>
            </a:r>
            <a:br>
              <a:rPr lang="ru-RU" b="1" dirty="0"/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" y="4005064"/>
            <a:ext cx="7270576" cy="1633736"/>
          </a:xfrm>
        </p:spPr>
        <p:txBody>
          <a:bodyPr>
            <a:normAutofit fontScale="55000" lnSpcReduction="20000"/>
          </a:bodyPr>
          <a:lstStyle/>
          <a:p>
            <a:pPr algn="r"/>
            <a:r>
              <a:rPr lang="ru-RU" sz="4500" b="1" dirty="0"/>
              <a:t>Кремнева В.Н.</a:t>
            </a:r>
          </a:p>
          <a:p>
            <a:pPr algn="r"/>
            <a:r>
              <a:rPr lang="ru-RU" sz="4500" b="1" dirty="0" err="1" smtClean="0"/>
              <a:t>канд.пед.наук</a:t>
            </a:r>
            <a:r>
              <a:rPr lang="ru-RU" sz="4500" b="1" dirty="0"/>
              <a:t>, </a:t>
            </a:r>
            <a:endParaRPr lang="ru-RU" sz="4500" b="1" dirty="0" smtClean="0"/>
          </a:p>
          <a:p>
            <a:pPr algn="r"/>
            <a:r>
              <a:rPr lang="ru-RU" sz="4500" b="1" dirty="0" smtClean="0"/>
              <a:t>доцент</a:t>
            </a:r>
            <a:r>
              <a:rPr lang="ru-RU" sz="4500" b="1" dirty="0"/>
              <a:t>, зав. кафедрой физической культуры</a:t>
            </a:r>
          </a:p>
          <a:p>
            <a:pPr algn="r"/>
            <a:r>
              <a:rPr lang="ru-RU" sz="4500" b="1" dirty="0"/>
              <a:t>ПетрГУ, Петрозаводск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4058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dirty="0">
                <a:solidFill>
                  <a:srgbClr val="675E47"/>
                </a:solidFill>
              </a:rPr>
              <a:t>Количество студентов СМГ в ПетрГУ</a:t>
            </a:r>
            <a:r>
              <a:rPr lang="ru-RU" sz="2400" b="1" dirty="0">
                <a:solidFill>
                  <a:srgbClr val="675E47"/>
                </a:solidFill>
              </a:rPr>
              <a:t/>
            </a:r>
            <a:br>
              <a:rPr lang="ru-RU" sz="2400" b="1" dirty="0">
                <a:solidFill>
                  <a:srgbClr val="675E47"/>
                </a:solidFill>
              </a:rPr>
            </a:br>
            <a:r>
              <a:rPr lang="ru-RU" sz="2400" b="1" i="1" dirty="0">
                <a:solidFill>
                  <a:srgbClr val="675E47"/>
                </a:solidFill>
              </a:rPr>
              <a:t>(2008-2012 гг.)</a:t>
            </a:r>
            <a:r>
              <a:rPr lang="ru-RU" dirty="0">
                <a:solidFill>
                  <a:srgbClr val="675E47"/>
                </a:solidFill>
              </a:rPr>
              <a:t/>
            </a:r>
            <a:br>
              <a:rPr lang="ru-RU" dirty="0">
                <a:solidFill>
                  <a:srgbClr val="675E47"/>
                </a:solidFill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28978729"/>
              </p:ext>
            </p:extLst>
          </p:nvPr>
        </p:nvGraphicFramePr>
        <p:xfrm>
          <a:off x="251520" y="1196751"/>
          <a:ext cx="7776865" cy="525658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44369"/>
                <a:gridCol w="910603"/>
                <a:gridCol w="910603"/>
                <a:gridCol w="873060"/>
                <a:gridCol w="938559"/>
                <a:gridCol w="910603"/>
                <a:gridCol w="1389068"/>
              </a:tblGrid>
              <a:tr h="14265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2008 г.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2009 г.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2010 г.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2011 г.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2012 г.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Общее количество студентов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14265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 студентов в ПетрГУ на </a:t>
                      </a:r>
                      <a:r>
                        <a:rPr lang="en-US" sz="1400" b="1">
                          <a:effectLst/>
                        </a:rPr>
                        <a:t>I</a:t>
                      </a:r>
                      <a:r>
                        <a:rPr lang="ru-RU" sz="1400" b="1">
                          <a:effectLst/>
                        </a:rPr>
                        <a:t> и </a:t>
                      </a:r>
                      <a:r>
                        <a:rPr lang="en-US" sz="1400" b="1">
                          <a:effectLst/>
                        </a:rPr>
                        <a:t>II</a:t>
                      </a:r>
                      <a:r>
                        <a:rPr lang="ru-RU" sz="1400" b="1">
                          <a:effectLst/>
                        </a:rPr>
                        <a:t> курсах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3323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3132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3083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3073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3142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15753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1426538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 студентов, зачисленных в СМГ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256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246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235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229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228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1194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97697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То же в %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7,7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7,87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7,62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7,45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7,25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7,57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25001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dirty="0"/>
              <a:t>Количество студентов СМГ в ПетрГУ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i="1" dirty="0"/>
              <a:t>(2013-2017 гг.)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41725649"/>
              </p:ext>
            </p:extLst>
          </p:nvPr>
        </p:nvGraphicFramePr>
        <p:xfrm>
          <a:off x="467544" y="1124744"/>
          <a:ext cx="7416824" cy="48245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25310"/>
                <a:gridCol w="881207"/>
                <a:gridCol w="881207"/>
                <a:gridCol w="881207"/>
                <a:gridCol w="881207"/>
                <a:gridCol w="881207"/>
                <a:gridCol w="1285479"/>
              </a:tblGrid>
              <a:tr h="11880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2013 г.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2014 г.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2015 г.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2016 г. 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2017 г. 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Общее количество студентов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118805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 студентов в ПетрГУ на </a:t>
                      </a:r>
                      <a:r>
                        <a:rPr lang="en-US" sz="1400" b="1">
                          <a:effectLst/>
                        </a:rPr>
                        <a:t>I</a:t>
                      </a:r>
                      <a:r>
                        <a:rPr lang="ru-RU" sz="1400" b="1">
                          <a:effectLst/>
                        </a:rPr>
                        <a:t> и </a:t>
                      </a:r>
                      <a:r>
                        <a:rPr lang="en-US" sz="1400" b="1">
                          <a:effectLst/>
                        </a:rPr>
                        <a:t>II</a:t>
                      </a:r>
                      <a:r>
                        <a:rPr lang="ru-RU" sz="1400" b="1">
                          <a:effectLst/>
                        </a:rPr>
                        <a:t> курсах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2999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2976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2780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2665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2544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13964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159867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 студентов, зачисленных в СМГ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240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236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225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221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213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1135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8497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То же в %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8,0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7,93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8,09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8,29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8,37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8,13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64996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dirty="0">
                <a:solidFill>
                  <a:srgbClr val="675E47"/>
                </a:solidFill>
              </a:rPr>
              <a:t>Основные заболевания студентов СМГ в ПетрГУ</a:t>
            </a:r>
            <a:r>
              <a:rPr lang="ru-RU" sz="2400" b="1" dirty="0">
                <a:solidFill>
                  <a:srgbClr val="675E47"/>
                </a:solidFill>
              </a:rPr>
              <a:t/>
            </a:r>
            <a:br>
              <a:rPr lang="ru-RU" sz="2400" b="1" dirty="0">
                <a:solidFill>
                  <a:srgbClr val="675E47"/>
                </a:solidFill>
              </a:rPr>
            </a:br>
            <a:r>
              <a:rPr lang="ru-RU" sz="2400" b="1" i="1" dirty="0">
                <a:solidFill>
                  <a:srgbClr val="675E47"/>
                </a:solidFill>
              </a:rPr>
              <a:t>(2013-2017 гг.)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1475203"/>
              </p:ext>
            </p:extLst>
          </p:nvPr>
        </p:nvGraphicFramePr>
        <p:xfrm>
          <a:off x="323528" y="1340768"/>
          <a:ext cx="7632849" cy="525658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79909"/>
                <a:gridCol w="2403902"/>
                <a:gridCol w="593219"/>
                <a:gridCol w="627201"/>
                <a:gridCol w="627940"/>
                <a:gridCol w="627201"/>
                <a:gridCol w="721762"/>
                <a:gridCol w="1151715"/>
              </a:tblGrid>
              <a:tr h="5493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№</a:t>
                      </a:r>
                      <a:br>
                        <a:rPr lang="ru-RU" sz="1200" b="1" dirty="0">
                          <a:effectLst/>
                        </a:rPr>
                      </a:br>
                      <a:r>
                        <a:rPr lang="ru-RU" sz="1200" b="1" dirty="0">
                          <a:effectLst/>
                        </a:rPr>
                        <a:t>п/п</a:t>
                      </a:r>
                      <a:endParaRPr lang="ru-RU" sz="12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Вид заболевания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2013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2017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в %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274662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marR="196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Заболевания органов зрения 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17,6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14,18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12,4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13,24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16,79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14,98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5493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</a:t>
                      </a:r>
                      <a:endParaRPr lang="ru-RU" sz="12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49755" algn="ctr"/>
                        </a:tabLst>
                      </a:pPr>
                      <a:r>
                        <a:rPr lang="ru-RU" sz="1200" b="1">
                          <a:effectLst/>
                        </a:rPr>
                        <a:t>Заболевания сердечно -  сосудистой системы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22,5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26,9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24,88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31,96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27,73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26,67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54932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49755" algn="ctr"/>
                        </a:tabLst>
                      </a:pPr>
                      <a:r>
                        <a:rPr lang="ru-RU" sz="1200" b="1">
                          <a:effectLst/>
                        </a:rPr>
                        <a:t>Заболевания дыхательной</a:t>
                      </a:r>
                      <a:br>
                        <a:rPr lang="ru-RU" sz="1200" b="1">
                          <a:effectLst/>
                        </a:rPr>
                      </a:br>
                      <a:r>
                        <a:rPr lang="ru-RU" sz="1200" b="1">
                          <a:effectLst/>
                        </a:rPr>
                        <a:t>системы        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7,14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4,72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6,66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5,02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5,86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5,88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34086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marR="2159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849755" algn="ctr"/>
                        </a:tabLst>
                      </a:pPr>
                      <a:r>
                        <a:rPr lang="ru-RU" sz="1200" b="1">
                          <a:effectLst/>
                        </a:rPr>
                        <a:t>Заболевания лор-органов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3.0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2,54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1,77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1,36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0,78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1,93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821126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  <a:tabLst>
                          <a:tab pos="1330960" algn="l"/>
                          <a:tab pos="1849755" algn="ctr"/>
                        </a:tabLst>
                      </a:pPr>
                      <a:r>
                        <a:rPr lang="ru-RU" sz="1200" b="1">
                          <a:effectLst/>
                        </a:rPr>
                        <a:t>Заболевания мочевыделительной </a:t>
                      </a:r>
                      <a:br>
                        <a:rPr lang="ru-RU" sz="1200" b="1">
                          <a:effectLst/>
                        </a:rPr>
                      </a:br>
                      <a:r>
                        <a:rPr lang="ru-RU" sz="1200" b="1">
                          <a:effectLst/>
                        </a:rPr>
                        <a:t>системы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10,1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11,2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10,22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9,58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12,89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10,87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34086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Заболевания печени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3,38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3,36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2,22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2,73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3,51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3,14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366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Заболевания желудочно-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кишечного тракта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12,0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11,27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7,11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5,47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4,68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8,29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366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Заболевания нервной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системы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7,8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5,45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3,55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4,56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5,46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5,47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366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9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Заболевания опорно -</a:t>
                      </a:r>
                      <a:br>
                        <a:rPr lang="ru-RU" sz="1200" b="1">
                          <a:effectLst/>
                        </a:rPr>
                      </a:br>
                      <a:r>
                        <a:rPr lang="ru-RU" sz="1200" b="1">
                          <a:effectLst/>
                        </a:rPr>
                        <a:t>двигательного аппарата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10,1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16,0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23,55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21,46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19,14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17,72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366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10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Заболевания  эндокринной</a:t>
                      </a:r>
                    </a:p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системы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2,25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2,54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4,88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2,73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1,56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2,25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  <a:tr h="366216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11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Прочие</a:t>
                      </a:r>
                      <a:br>
                        <a:rPr lang="ru-RU" sz="1200" b="1">
                          <a:effectLst/>
                        </a:rPr>
                      </a:br>
                      <a:r>
                        <a:rPr lang="ru-RU" sz="1200" b="1">
                          <a:effectLst/>
                        </a:rPr>
                        <a:t>заболевания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3,75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1,45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2,66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1,82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</a:rPr>
                        <a:t>1,56</a:t>
                      </a:r>
                      <a:endParaRPr lang="ru-RU" sz="12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</a:rPr>
                        <a:t>2,25</a:t>
                      </a:r>
                      <a:endParaRPr lang="ru-RU" sz="12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2647" marR="6264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201458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7620000" cy="1143000"/>
          </a:xfrm>
        </p:spPr>
        <p:txBody>
          <a:bodyPr/>
          <a:lstStyle/>
          <a:p>
            <a:pPr indent="540385" algn="ctr">
              <a:lnSpc>
                <a:spcPct val="150000"/>
              </a:lnSpc>
              <a:spcAft>
                <a:spcPts val="0"/>
              </a:spcAft>
            </a:pPr>
            <a:r>
              <a:rPr lang="ru-RU" sz="2400" b="1" i="1" dirty="0">
                <a:latin typeface="Times New Roman"/>
                <a:ea typeface="Times New Roman"/>
                <a:cs typeface="Times New Roman"/>
              </a:rPr>
              <a:t>Рейтинг основных заболеваний студентов СМГ в ПетрГУ</a:t>
            </a:r>
            <a:r>
              <a:rPr lang="ru-RU" sz="5400" dirty="0">
                <a:latin typeface="Times New Roman"/>
                <a:ea typeface="SimSun"/>
                <a:cs typeface="font292"/>
              </a:rPr>
              <a:t/>
            </a:r>
            <a:br>
              <a:rPr lang="ru-RU" sz="5400" dirty="0">
                <a:latin typeface="Times New Roman"/>
                <a:ea typeface="SimSun"/>
                <a:cs typeface="font292"/>
              </a:rPr>
            </a:br>
            <a:endParaRPr lang="ru-RU" sz="4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94246333"/>
              </p:ext>
            </p:extLst>
          </p:nvPr>
        </p:nvGraphicFramePr>
        <p:xfrm>
          <a:off x="395536" y="1268753"/>
          <a:ext cx="7560840" cy="52565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80420"/>
                <a:gridCol w="3780420"/>
              </a:tblGrid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Заболевания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Число больных в %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Сердечно - сосудистой системы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26,67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27135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Опорно</a:t>
                      </a:r>
                      <a:r>
                        <a:rPr lang="ru-RU" sz="1400" b="1" dirty="0">
                          <a:effectLst/>
                        </a:rPr>
                        <a:t> – двигательного аппарата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17,72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Органов зрения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14,98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Мочевыделительной системы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10,87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err="1">
                          <a:effectLst/>
                        </a:rPr>
                        <a:t>Желудочно</a:t>
                      </a:r>
                      <a:r>
                        <a:rPr lang="ru-RU" sz="1400" b="1" dirty="0">
                          <a:effectLst/>
                        </a:rPr>
                        <a:t> – кишечного тракта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8,29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Дыхательной системы 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5,88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27135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Нервной системы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5,47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Печени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3,14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Эндокринной системы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2,73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Лор – органов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1,93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  <a:tr h="440232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Прочие заболевания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2,25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83114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dirty="0"/>
              <a:t>Количество диагнозов у студентов СМГ в ПетрГУ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i="1" dirty="0"/>
              <a:t>(на 1.01.2013 г.)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44142626"/>
              </p:ext>
            </p:extLst>
          </p:nvPr>
        </p:nvGraphicFramePr>
        <p:xfrm>
          <a:off x="827583" y="1916833"/>
          <a:ext cx="6912768" cy="331236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44502"/>
                <a:gridCol w="1599456"/>
                <a:gridCol w="2268810"/>
              </a:tblGrid>
              <a:tr h="1382571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Количество диагнозов на 1 чел.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Количество человек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 %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482449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143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67,75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482449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2</a:t>
                      </a:r>
                      <a:endParaRPr lang="ru-RU" sz="16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66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25,92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482449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3</a:t>
                      </a:r>
                      <a:endParaRPr lang="ru-RU" sz="16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12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5,47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482449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4</a:t>
                      </a:r>
                      <a:endParaRPr lang="ru-RU" sz="16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7</a:t>
                      </a:r>
                      <a:endParaRPr lang="ru-RU" sz="16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1,82</a:t>
                      </a:r>
                      <a:endParaRPr lang="ru-RU" sz="16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62456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i="1" dirty="0"/>
              <a:t>Количество диагнозов у студентов СМГ в ПетрГУ</a:t>
            </a:r>
            <a:r>
              <a:rPr lang="ru-RU" sz="2400" b="1" dirty="0"/>
              <a:t/>
            </a:r>
            <a:br>
              <a:rPr lang="ru-RU" sz="2400" b="1" dirty="0"/>
            </a:br>
            <a:r>
              <a:rPr lang="ru-RU" sz="2400" b="1" i="1" dirty="0"/>
              <a:t>(на 1.01.2018 г.)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62989991"/>
              </p:ext>
            </p:extLst>
          </p:nvPr>
        </p:nvGraphicFramePr>
        <p:xfrm>
          <a:off x="755574" y="1916830"/>
          <a:ext cx="7200801" cy="41044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945817"/>
                <a:gridCol w="1854717"/>
                <a:gridCol w="2400267"/>
              </a:tblGrid>
              <a:tr h="1221894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Количество диагнозов на 1 чел.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Количество человек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в %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57651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99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46,47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57651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2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72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33,8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57651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3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29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13,61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57651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4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12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5,19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  <a:tr h="576513"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5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</a:rPr>
                        <a:t>1</a:t>
                      </a:r>
                      <a:endParaRPr lang="ru-RU" sz="1400" b="1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540385"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</a:rPr>
                        <a:t>0,46</a:t>
                      </a:r>
                      <a:endParaRPr lang="ru-RU" sz="1400" b="1" dirty="0">
                        <a:effectLst/>
                        <a:latin typeface="Times New Roman"/>
                        <a:ea typeface="SimSun"/>
                        <a:cs typeface="font292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27637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400" b="1" dirty="0" smtClean="0"/>
              <a:t>Выводы:</a:t>
            </a:r>
            <a:endParaRPr lang="ru-RU" sz="2400" b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ru-RU" b="1" dirty="0"/>
              <a:t>В течении 2012-2017 годов отмечается тенденция к увеличению количества студентов, отнесённых по состоянию здоровья к специальной медицинской </a:t>
            </a:r>
            <a:r>
              <a:rPr lang="ru-RU" b="1" dirty="0" smtClean="0"/>
              <a:t>группе</a:t>
            </a:r>
          </a:p>
          <a:p>
            <a:pPr algn="just"/>
            <a:r>
              <a:rPr lang="ru-RU" b="1" dirty="0" smtClean="0"/>
              <a:t>Имеет </a:t>
            </a:r>
            <a:r>
              <a:rPr lang="ru-RU" b="1" dirty="0"/>
              <a:t>место тенденция увеличения количества диагнозов на одного человека.</a:t>
            </a:r>
            <a:endParaRPr lang="ru-RU" b="1" dirty="0" smtClean="0"/>
          </a:p>
          <a:p>
            <a:pPr algn="just"/>
            <a:r>
              <a:rPr lang="ru-RU" b="1" dirty="0" smtClean="0"/>
              <a:t>Увеличилось </a:t>
            </a:r>
            <a:r>
              <a:rPr lang="ru-RU" b="1" dirty="0"/>
              <a:t>количество студентов, имеющих заболевания сердечно - сосудистой системы и </a:t>
            </a:r>
            <a:r>
              <a:rPr lang="ru-RU" b="1" dirty="0" err="1"/>
              <a:t>опорно</a:t>
            </a:r>
            <a:r>
              <a:rPr lang="ru-RU" b="1" dirty="0"/>
              <a:t> – двигательного. Подобная тенденция имело место и в предшествующий пятилетний период. Это позволяет говорить об изменении структуры заболеваемости школьников и студентов, что, в свою очередь, требует дальнейших исследований.</a:t>
            </a:r>
          </a:p>
          <a:p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82829103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седство">
  <a:themeElements>
    <a:clrScheme name="Соседство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Стандартная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оседство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85</TotalTime>
  <Words>457</Words>
  <Application>Microsoft Office PowerPoint</Application>
  <PresentationFormat>Экран (4:3)</PresentationFormat>
  <Paragraphs>229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Соседство</vt:lpstr>
      <vt:lpstr>Нозологический анализ основных заболеваний студентов специальной медицинской группы в Петрозаводском государственном университете  </vt:lpstr>
      <vt:lpstr>Количество студентов СМГ в ПетрГУ (2008-2012 гг.) </vt:lpstr>
      <vt:lpstr>Количество студентов СМГ в ПетрГУ (2013-2017 гг.) </vt:lpstr>
      <vt:lpstr>Основные заболевания студентов СМГ в ПетрГУ (2013-2017 гг.)</vt:lpstr>
      <vt:lpstr>Рейтинг основных заболеваний студентов СМГ в ПетрГУ </vt:lpstr>
      <vt:lpstr>Количество диагнозов у студентов СМГ в ПетрГУ (на 1.01.2013 г.) </vt:lpstr>
      <vt:lpstr>Количество диагнозов у студентов СМГ в ПетрГУ (на 1.01.2018 г.) </vt:lpstr>
      <vt:lpstr>Выводы: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Нозологический анализ основных заболеваний студентов специальной медицинской группы в Петрозаводском государственном университете  </dc:title>
  <dc:creator>Кремнёва Виктория Николаевна</dc:creator>
  <cp:lastModifiedBy>Кремнёва Виктория Николаевна</cp:lastModifiedBy>
  <cp:revision>12</cp:revision>
  <dcterms:created xsi:type="dcterms:W3CDTF">2018-09-21T07:27:46Z</dcterms:created>
  <dcterms:modified xsi:type="dcterms:W3CDTF">2018-09-21T08:53:09Z</dcterms:modified>
</cp:coreProperties>
</file>