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72" r:id="rId3"/>
    <p:sldId id="274" r:id="rId4"/>
    <p:sldId id="257" r:id="rId5"/>
    <p:sldId id="258" r:id="rId6"/>
    <p:sldId id="259" r:id="rId7"/>
    <p:sldId id="260" r:id="rId8"/>
    <p:sldId id="262" r:id="rId9"/>
    <p:sldId id="265" r:id="rId10"/>
    <p:sldId id="263" r:id="rId11"/>
    <p:sldId id="269" r:id="rId12"/>
    <p:sldId id="267" r:id="rId13"/>
    <p:sldId id="268" r:id="rId14"/>
    <p:sldId id="266" r:id="rId15"/>
    <p:sldId id="270" r:id="rId16"/>
    <p:sldId id="273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570" y="-8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1684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3585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743200" y="1143000"/>
            <a:ext cx="88392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585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1217613" y="6251575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6E745-B081-4C24-9BDD-3BEA0D762E68}" type="datetimeFigureOut">
              <a:rPr lang="en-US"/>
              <a:pPr>
                <a:defRPr/>
              </a:pPr>
              <a:t>10/31/2018</a:t>
            </a:fld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4471988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9E530-FB8A-424A-A9DE-C77682FECC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C17AA-C93F-43BE-88BC-623E12F7DD00}" type="datetimeFigureOut">
              <a:rPr lang="en-US"/>
              <a:pPr>
                <a:defRPr/>
              </a:pPr>
              <a:t>10/31/2018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B8A78-4227-4EB1-9AA7-8A0A1F6F94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991600" y="277813"/>
            <a:ext cx="2590800" cy="5853112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9200" y="277813"/>
            <a:ext cx="7620000" cy="5853112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0B76E-9D4A-4F38-B13B-0FB506E3A05E}" type="datetimeFigureOut">
              <a:rPr lang="en-US"/>
              <a:pPr>
                <a:defRPr/>
              </a:pPr>
              <a:t>10/31/2018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F80C5-E8BD-44AA-978D-65FD087FAC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5F608-8EB6-4AE2-A151-993F52ACB3F3}" type="datetimeFigureOut">
              <a:rPr lang="en-US"/>
              <a:pPr>
                <a:defRPr/>
              </a:pPr>
              <a:t>10/31/2018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2851C-7612-40ED-BD52-6E8D3EF1CF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18D4D-E5E3-49B1-AAE5-66A4EB707AFD}" type="datetimeFigureOut">
              <a:rPr lang="en-US"/>
              <a:pPr>
                <a:defRPr/>
              </a:pPr>
              <a:t>10/31/2018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AB520-113B-409B-92EE-B66475DD09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19200" y="1600200"/>
            <a:ext cx="51054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77000" y="1600200"/>
            <a:ext cx="51054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9678E-455A-4DEB-A55B-01BE0968A782}" type="datetimeFigureOut">
              <a:rPr lang="en-US"/>
              <a:pPr>
                <a:defRPr/>
              </a:pPr>
              <a:t>10/31/2018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5518F-C0F5-4326-B46F-7652AA26D3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6C20F-262F-417E-B846-55FC9C3F0FE3}" type="datetimeFigureOut">
              <a:rPr lang="en-US"/>
              <a:pPr>
                <a:defRPr/>
              </a:pPr>
              <a:t>10/31/2018</a:t>
            </a:fld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157CE-827D-4D6C-BE50-BAD501C48E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2C8AC-5D72-42BB-974F-794949EB6594}" type="datetimeFigureOut">
              <a:rPr lang="en-US"/>
              <a:pPr>
                <a:defRPr/>
              </a:pPr>
              <a:t>10/31/2018</a:t>
            </a:fld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5F077-D39A-471A-8F0B-6DDC6A484F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35E76-B44F-452D-AF90-A451DF4A2C1B}" type="datetimeFigureOut">
              <a:rPr lang="en-US"/>
              <a:pPr>
                <a:defRPr/>
              </a:pPr>
              <a:t>10/31/2018</a:t>
            </a:fld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B4A90-E52B-4475-9E69-C5A780C7F4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26539-3469-46E8-BD54-F2562B4D01E8}" type="datetimeFigureOut">
              <a:rPr lang="en-US"/>
              <a:pPr>
                <a:defRPr/>
              </a:pPr>
              <a:t>10/31/2018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937FB-9368-4DEE-AA77-EF4D0B8BAB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7DB32-7979-4A58-9BE0-5FE86C8FF966}" type="datetimeFigureOut">
              <a:rPr lang="en-US"/>
              <a:pPr>
                <a:defRPr/>
              </a:pPr>
              <a:t>10/31/2018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5E689-DB11-4B54-BD2C-5007B447B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3481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3482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482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0"/>
            <a:ext cx="103632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736C1CEC-FF8F-4475-B5BD-9D30EDC5F648}" type="datetimeFigureOut">
              <a:rPr lang="en-US"/>
              <a:pPr>
                <a:defRPr/>
              </a:pPr>
              <a:t>10/31/2018</a:t>
            </a:fld>
            <a:endParaRPr lang="ru-RU"/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560F4A2B-3EC8-4377-9E8C-1A0551B91A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/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315" name="Picture 6" descr="A group of people jumping in the air&#10;&#10;Description generated with high confidence"/>
          <p:cNvPicPr>
            <a:picLocks noChangeAspect="1"/>
          </p:cNvPicPr>
          <p:nvPr/>
        </p:nvPicPr>
        <p:blipFill>
          <a:blip r:embed="rId2"/>
          <a:srcRect b="16357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211638" y="1200150"/>
            <a:ext cx="7980362" cy="44577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5400" b="1">
                <a:solidFill>
                  <a:srgbClr val="FFFFFF"/>
                </a:solidFill>
                <a:effectLst>
                  <a:outerShdw blurRad="38100" dist="38100" dir="2700000" algn="tl">
                    <a:srgbClr val="330033"/>
                  </a:outerShdw>
                </a:effectLst>
              </a:rPr>
              <a:t>Здоровый образ жизни в системе ценностных ориентаций студентов ПетрГУ: </a:t>
            </a:r>
            <a:r>
              <a:rPr lang="ru-RU" sz="4800" b="1">
                <a:solidFill>
                  <a:srgbClr val="FFFFFF"/>
                </a:solidFill>
                <a:effectLst>
                  <a:outerShdw blurRad="38100" dist="38100" dir="2700000" algn="tl">
                    <a:srgbClr val="330033"/>
                  </a:outerShdw>
                </a:effectLst>
              </a:rPr>
              <a:t>результаты социологических исследований</a:t>
            </a:r>
            <a:endParaRPr lang="en-US" sz="4800" b="1">
              <a:solidFill>
                <a:srgbClr val="FFFFFF"/>
              </a:solidFill>
              <a:effectLst>
                <a:outerShdw blurRad="38100" dist="38100" dir="2700000" algn="tl">
                  <a:srgbClr val="330033"/>
                </a:outerShdw>
              </a:effectLst>
            </a:endParaRPr>
          </a:p>
        </p:txBody>
      </p:sp>
      <p:sp>
        <p:nvSpPr>
          <p:cNvPr id="13317" name="Subtitle 2"/>
          <p:cNvSpPr>
            <a:spLocks noGrp="1"/>
          </p:cNvSpPr>
          <p:nvPr>
            <p:ph type="subTitle" idx="4294967295"/>
          </p:nvPr>
        </p:nvSpPr>
        <p:spPr>
          <a:xfrm>
            <a:off x="741363" y="1800225"/>
            <a:ext cx="3006725" cy="4457700"/>
          </a:xfrm>
        </p:spPr>
        <p:txBody>
          <a:bodyPr anchor="ctr"/>
          <a:lstStyle/>
          <a:p>
            <a:pPr marL="0" indent="0" algn="r" eaLnBrk="1" hangingPunct="1">
              <a:buFont typeface="Wingdings" pitchFamily="2" charset="2"/>
              <a:buNone/>
            </a:pPr>
            <a:r>
              <a:rPr lang="ru-RU" b="1" smtClean="0">
                <a:solidFill>
                  <a:srgbClr val="FFFFFF"/>
                </a:solidFill>
              </a:rPr>
              <a:t>Милюкова И.А.</a:t>
            </a:r>
          </a:p>
          <a:p>
            <a:pPr marL="0" indent="0" algn="r" eaLnBrk="1" hangingPunct="1">
              <a:buFont typeface="Wingdings" pitchFamily="2" charset="2"/>
              <a:buNone/>
            </a:pPr>
            <a:r>
              <a:rPr lang="ru-RU" smtClean="0">
                <a:solidFill>
                  <a:srgbClr val="FFFFFF"/>
                </a:solidFill>
              </a:rPr>
              <a:t>ПетрГУ, доцент</a:t>
            </a:r>
          </a:p>
          <a:p>
            <a:pPr marL="0" indent="0" algn="r" eaLnBrk="1" hangingPunct="1">
              <a:buFont typeface="Wingdings" pitchFamily="2" charset="2"/>
              <a:buNone/>
            </a:pPr>
            <a:endParaRPr lang="en-US" smtClean="0">
              <a:solidFill>
                <a:srgbClr val="FFFFFF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/>
              <a:ext uri="{C183D7F6-B498-43B3-948B-1728B52AA6E4}"/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4056063" y="2286000"/>
            <a:ext cx="0" cy="22860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9" name="Pictur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750" y="9525"/>
            <a:ext cx="21796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smtClean="0">
                <a:solidFill>
                  <a:schemeClr val="accent2"/>
                </a:solidFill>
                <a:latin typeface="Arial" charset="0"/>
              </a:rPr>
              <a:t>Значимость здоровья </a:t>
            </a:r>
            <a:br>
              <a:rPr lang="ru-RU" sz="3600" b="1" smtClean="0">
                <a:solidFill>
                  <a:schemeClr val="accent2"/>
                </a:solidFill>
                <a:latin typeface="Arial" charset="0"/>
              </a:rPr>
            </a:br>
            <a:r>
              <a:rPr lang="ru-RU" sz="3600" b="1" smtClean="0">
                <a:solidFill>
                  <a:schemeClr val="accent2"/>
                </a:solidFill>
                <a:latin typeface="Arial" charset="0"/>
              </a:rPr>
              <a:t>среди студентов в зависимости от курса</a:t>
            </a:r>
          </a:p>
        </p:txBody>
      </p:sp>
      <p:pic>
        <p:nvPicPr>
          <p:cNvPr id="22530" name="Диаграмма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2975" y="1581150"/>
            <a:ext cx="10602913" cy="509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800" b="1" smtClean="0">
                <a:solidFill>
                  <a:schemeClr val="accent2"/>
                </a:solidFill>
                <a:latin typeface="Arial" charset="0"/>
              </a:rPr>
              <a:t>Представления студентов </a:t>
            </a:r>
            <a:br>
              <a:rPr lang="ru-RU" sz="3800" b="1" smtClean="0">
                <a:solidFill>
                  <a:schemeClr val="accent2"/>
                </a:solidFill>
                <a:latin typeface="Arial" charset="0"/>
              </a:rPr>
            </a:br>
            <a:r>
              <a:rPr lang="ru-RU" sz="3800" b="1" smtClean="0">
                <a:solidFill>
                  <a:schemeClr val="accent2"/>
                </a:solidFill>
                <a:latin typeface="Arial" charset="0"/>
              </a:rPr>
              <a:t>о здоровом образе жизни</a:t>
            </a:r>
          </a:p>
        </p:txBody>
      </p:sp>
      <p:graphicFrame>
        <p:nvGraphicFramePr>
          <p:cNvPr id="29728" name="Group 32"/>
          <p:cNvGraphicFramePr>
            <a:graphicFrameLocks noGrp="1"/>
          </p:cNvGraphicFramePr>
          <p:nvPr>
            <p:ph idx="1"/>
          </p:nvPr>
        </p:nvGraphicFramePr>
        <p:xfrm>
          <a:off x="1219200" y="1600200"/>
          <a:ext cx="10363200" cy="4530725"/>
        </p:xfrm>
        <a:graphic>
          <a:graphicData uri="http://schemas.openxmlformats.org/drawingml/2006/table">
            <a:tbl>
              <a:tblPr/>
              <a:tblGrid>
                <a:gridCol w="8569325"/>
                <a:gridCol w="179387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Отказ от вредных привычек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81,3%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Физическая активность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68,4%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Правильное питание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53,1%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Наблюдение за состоянием здоровья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31,8%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Соблюдение режима дня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Гигиена тела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12,3%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Контроль за уровнем физ.подготовки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800" b="1" smtClean="0">
                <a:solidFill>
                  <a:schemeClr val="accent2"/>
                </a:solidFill>
                <a:latin typeface="Arial" charset="0"/>
              </a:rPr>
              <a:t>Частота занятий физической культурой в зависимости от пола</a:t>
            </a:r>
            <a:r>
              <a:rPr lang="ru-RU" sz="3800" smtClean="0"/>
              <a:t> </a:t>
            </a:r>
            <a:r>
              <a:rPr lang="ru-RU" sz="3200" b="1" smtClean="0">
                <a:solidFill>
                  <a:schemeClr val="accent2"/>
                </a:solidFill>
                <a:latin typeface="Arial" charset="0"/>
              </a:rPr>
              <a:t>(</a:t>
            </a:r>
            <a:r>
              <a:rPr lang="en-US" sz="3200" b="1" smtClean="0">
                <a:solidFill>
                  <a:schemeClr val="accent2"/>
                </a:solidFill>
                <a:latin typeface="Arial" charset="0"/>
              </a:rPr>
              <a:t>N</a:t>
            </a:r>
            <a:r>
              <a:rPr lang="ru-RU" sz="3200" b="1" smtClean="0">
                <a:solidFill>
                  <a:schemeClr val="accent2"/>
                </a:solidFill>
                <a:latin typeface="Arial" charset="0"/>
              </a:rPr>
              <a:t>=358</a:t>
            </a:r>
            <a:r>
              <a:rPr lang="ru-RU" sz="3800" b="1" smtClean="0">
                <a:solidFill>
                  <a:schemeClr val="accent2"/>
                </a:solidFill>
                <a:latin typeface="Arial" charset="0"/>
              </a:rPr>
              <a:t>)</a:t>
            </a:r>
          </a:p>
        </p:txBody>
      </p:sp>
      <p:sp>
        <p:nvSpPr>
          <p:cNvPr id="25606" name="Rectangle 3"/>
          <p:cNvSpPr>
            <a:spLocks noChangeArrowheads="1"/>
          </p:cNvSpPr>
          <p:nvPr/>
        </p:nvSpPr>
        <p:spPr bwMode="auto">
          <a:xfrm>
            <a:off x="0" y="23241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5604" name="Диаграмма 14"/>
          <p:cNvGraphicFramePr>
            <a:graphicFrameLocks/>
          </p:cNvGraphicFramePr>
          <p:nvPr/>
        </p:nvGraphicFramePr>
        <p:xfrm>
          <a:off x="990600" y="1616075"/>
          <a:ext cx="10802938" cy="5043488"/>
        </p:xfrm>
        <a:graphic>
          <a:graphicData uri="http://schemas.openxmlformats.org/presentationml/2006/ole">
            <p:oleObj spid="_x0000_s25604" name="Лист" r:id="rId3" imgW="4548010" imgH="2206943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800" b="1" smtClean="0">
                <a:solidFill>
                  <a:schemeClr val="accent2"/>
                </a:solidFill>
                <a:latin typeface="Arial" charset="0"/>
              </a:rPr>
              <a:t>Насколько Вам нравится ходить на занятия по физкультуре? </a:t>
            </a:r>
            <a:r>
              <a:rPr lang="ru-RU" sz="3200" b="1" smtClean="0">
                <a:solidFill>
                  <a:schemeClr val="accent2"/>
                </a:solidFill>
                <a:latin typeface="Arial" charset="0"/>
              </a:rPr>
              <a:t>(</a:t>
            </a:r>
            <a:r>
              <a:rPr lang="en-US" sz="3200" b="1" smtClean="0">
                <a:solidFill>
                  <a:schemeClr val="accent2"/>
                </a:solidFill>
                <a:latin typeface="Arial" charset="0"/>
              </a:rPr>
              <a:t>N</a:t>
            </a:r>
            <a:r>
              <a:rPr lang="ru-RU" sz="3200" b="1" smtClean="0">
                <a:solidFill>
                  <a:schemeClr val="accent2"/>
                </a:solidFill>
                <a:latin typeface="Arial" charset="0"/>
              </a:rPr>
              <a:t>=358</a:t>
            </a:r>
            <a:r>
              <a:rPr lang="ru-RU" sz="3800" b="1" smtClean="0">
                <a:solidFill>
                  <a:schemeClr val="accent2"/>
                </a:solidFill>
                <a:latin typeface="Arial" charset="0"/>
              </a:rPr>
              <a:t>)</a:t>
            </a:r>
          </a:p>
        </p:txBody>
      </p:sp>
      <p:graphicFrame>
        <p:nvGraphicFramePr>
          <p:cNvPr id="27687" name="Group 39"/>
          <p:cNvGraphicFramePr>
            <a:graphicFrameLocks noGrp="1"/>
          </p:cNvGraphicFramePr>
          <p:nvPr>
            <p:ph idx="1"/>
          </p:nvPr>
        </p:nvGraphicFramePr>
        <p:xfrm>
          <a:off x="1219200" y="1600200"/>
          <a:ext cx="10363200" cy="4530725"/>
        </p:xfrm>
        <a:graphic>
          <a:graphicData uri="http://schemas.openxmlformats.org/drawingml/2006/table">
            <a:tbl>
              <a:tblPr/>
              <a:tblGrid>
                <a:gridCol w="2182813"/>
                <a:gridCol w="3808412"/>
                <a:gridCol w="4371975"/>
              </a:tblGrid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136 чел.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 чел.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чел.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25,1%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чел.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чел.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Т/С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 чел.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800" b="1" smtClean="0">
                <a:solidFill>
                  <a:schemeClr val="accent2"/>
                </a:solidFill>
                <a:latin typeface="Arial" charset="0"/>
              </a:rPr>
              <a:t>Структура видов физической активности в зависимости от пола </a:t>
            </a:r>
            <a:r>
              <a:rPr lang="ru-RU" sz="3200" b="1" smtClean="0">
                <a:solidFill>
                  <a:schemeClr val="accent2"/>
                </a:solidFill>
                <a:latin typeface="Arial" charset="0"/>
              </a:rPr>
              <a:t>(</a:t>
            </a:r>
            <a:r>
              <a:rPr lang="en-US" sz="3200" b="1" smtClean="0">
                <a:solidFill>
                  <a:schemeClr val="accent2"/>
                </a:solidFill>
                <a:latin typeface="Arial" charset="0"/>
              </a:rPr>
              <a:t>N</a:t>
            </a:r>
            <a:r>
              <a:rPr lang="ru-RU" sz="3200" b="1" smtClean="0">
                <a:solidFill>
                  <a:schemeClr val="accent2"/>
                </a:solidFill>
                <a:latin typeface="Arial" charset="0"/>
              </a:rPr>
              <a:t>=358</a:t>
            </a:r>
            <a:r>
              <a:rPr lang="ru-RU" sz="3800" b="1" smtClean="0">
                <a:solidFill>
                  <a:schemeClr val="accent2"/>
                </a:solidFill>
                <a:latin typeface="Arial" charset="0"/>
              </a:rPr>
              <a:t>)</a:t>
            </a:r>
          </a:p>
        </p:txBody>
      </p:sp>
      <p:pic>
        <p:nvPicPr>
          <p:cNvPr id="27650" name="Диаграмма 9"/>
          <p:cNvPicPr>
            <a:picLocks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12825" y="1566863"/>
            <a:ext cx="10833100" cy="50752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800" b="1" smtClean="0">
                <a:solidFill>
                  <a:schemeClr val="accent2"/>
                </a:solidFill>
              </a:rPr>
              <a:t>Отношение студентов ПетрГУ </a:t>
            </a:r>
            <a:br>
              <a:rPr lang="ru-RU" sz="3800" b="1" smtClean="0">
                <a:solidFill>
                  <a:schemeClr val="accent2"/>
                </a:solidFill>
              </a:rPr>
            </a:br>
            <a:r>
              <a:rPr lang="ru-RU" sz="3800" b="1" smtClean="0">
                <a:solidFill>
                  <a:schemeClr val="accent2"/>
                </a:solidFill>
              </a:rPr>
              <a:t>к вредным привычкам (%)</a:t>
            </a:r>
          </a:p>
        </p:txBody>
      </p:sp>
      <p:graphicFrame>
        <p:nvGraphicFramePr>
          <p:cNvPr id="31803" name="Group 59"/>
          <p:cNvGraphicFramePr>
            <a:graphicFrameLocks noGrp="1"/>
          </p:cNvGraphicFramePr>
          <p:nvPr>
            <p:ph idx="1"/>
          </p:nvPr>
        </p:nvGraphicFramePr>
        <p:xfrm>
          <a:off x="1219200" y="1600200"/>
          <a:ext cx="10363200" cy="4951413"/>
        </p:xfrm>
        <a:graphic>
          <a:graphicData uri="http://schemas.openxmlformats.org/drawingml/2006/table">
            <a:tbl>
              <a:tblPr/>
              <a:tblGrid>
                <a:gridCol w="3232150"/>
                <a:gridCol w="2279650"/>
                <a:gridCol w="2473325"/>
                <a:gridCol w="2378075"/>
              </a:tblGrid>
              <a:tr h="1133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Поступки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Осуждаю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Могу оправдать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Отношусь спокойно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Обжорство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Неумение употреблять спиртное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Употребление наркотиков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smtClean="0">
                <a:solidFill>
                  <a:schemeClr val="accent2"/>
                </a:solidFill>
                <a:latin typeface="Arial" charset="0"/>
              </a:rPr>
              <a:t>Основные выводы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 b="1" smtClean="0"/>
              <a:t>Разрыв</a:t>
            </a:r>
            <a:r>
              <a:rPr lang="ru-RU" sz="3600" smtClean="0"/>
              <a:t> между ценностными ориентациями и реальными поведенческими практиками студентов</a:t>
            </a:r>
            <a:r>
              <a:rPr lang="ru-RU" smtClean="0"/>
              <a:t> </a:t>
            </a:r>
          </a:p>
          <a:p>
            <a:r>
              <a:rPr lang="ru-RU" sz="3600" b="1" smtClean="0"/>
              <a:t>Инструментальный</a:t>
            </a:r>
            <a:r>
              <a:rPr lang="ru-RU" sz="3600" smtClean="0"/>
              <a:t> характер ценности здоровья</a:t>
            </a:r>
            <a:endParaRPr lang="ru-RU" smtClean="0"/>
          </a:p>
          <a:p>
            <a:r>
              <a:rPr lang="ru-RU" sz="3600" smtClean="0"/>
              <a:t>Тенденция </a:t>
            </a:r>
            <a:r>
              <a:rPr lang="ru-RU" sz="3600" b="1" smtClean="0"/>
              <a:t>осознанного</a:t>
            </a:r>
            <a:r>
              <a:rPr lang="ru-RU" sz="3600" smtClean="0"/>
              <a:t> отношения к своему здоровью  у части студенческой молодежи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smtClean="0">
                <a:solidFill>
                  <a:schemeClr val="accent2"/>
                </a:solidFill>
                <a:latin typeface="Arial" charset="0"/>
              </a:rPr>
              <a:t>Методология исследования</a:t>
            </a:r>
          </a:p>
        </p:txBody>
      </p:sp>
      <p:sp>
        <p:nvSpPr>
          <p:cNvPr id="14338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ru-RU" sz="2400" smtClean="0"/>
          </a:p>
        </p:txBody>
      </p:sp>
      <p:pic>
        <p:nvPicPr>
          <p:cNvPr id="14339" name="Picture 8" descr="4256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67575" y="1454150"/>
            <a:ext cx="367665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9" descr="&amp;ZHcy;&amp;ucy;&amp;rcy;&amp;acy;&amp;vcy;&amp;lcy;&amp;iecy;&amp;vcy;&amp;acy; &amp;Icy;&amp;rcy;&amp;icy;&amp;ncy;&amp;acy; &amp;Vcy;&amp;lcy;&amp;acy;&amp;dcy;&amp;icy;&amp;mcy;&amp;icy;&amp;rcy;&amp;ocy;&amp;vcy;&amp;ncy;&amp;acy;"/>
          <p:cNvPicPr>
            <a:picLocks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032000" y="1485900"/>
            <a:ext cx="3709988" cy="4106863"/>
          </a:xfrm>
        </p:spPr>
      </p:pic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1604963" y="5551488"/>
            <a:ext cx="35671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/>
              <a:t>Журавлева И.В</a:t>
            </a:r>
            <a:r>
              <a:rPr lang="ru-RU" sz="2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smtClean="0">
                <a:solidFill>
                  <a:schemeClr val="accent2"/>
                </a:solidFill>
                <a:latin typeface="Arial" charset="0"/>
              </a:rPr>
              <a:t>Исследовательские вопросы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 smtClean="0"/>
              <a:t>Какое место здоровье и здоровый образ жизни занимают в ценностном мире и иерархии ценностных ориентаций современных студентов ПетрУ?</a:t>
            </a:r>
          </a:p>
          <a:p>
            <a:endParaRPr lang="ru-RU" sz="3600" smtClean="0"/>
          </a:p>
          <a:p>
            <a:r>
              <a:rPr lang="ru-RU" sz="3600" smtClean="0"/>
              <a:t>Как эти ценности соотносятся с реальным поведением и образом жизни? </a:t>
            </a:r>
            <a:r>
              <a:rPr lang="ru-RU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smtClean="0">
                <a:solidFill>
                  <a:schemeClr val="accent2"/>
                </a:solidFill>
                <a:latin typeface="Arial" charset="0"/>
              </a:rPr>
              <a:t>Эмпирическая база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Межрегиональное исследование (2017)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200" smtClean="0"/>
              <a:t>«</a:t>
            </a:r>
            <a:r>
              <a:rPr lang="ru-RU" sz="3200" b="1" smtClean="0"/>
              <a:t>Ценностный мир современного студенчества</a:t>
            </a:r>
            <a:r>
              <a:rPr lang="ru-RU" sz="3200" smtClean="0"/>
              <a:t>» (МПГУ)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200" smtClean="0"/>
              <a:t>23 вуза из 4 регионов страны – 3048 чел.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200" smtClean="0"/>
              <a:t>ПетрГУ – </a:t>
            </a:r>
            <a:r>
              <a:rPr lang="ru-RU" sz="3600" b="1" smtClean="0"/>
              <a:t>683 </a:t>
            </a:r>
            <a:r>
              <a:rPr lang="ru-RU" sz="3200" smtClean="0"/>
              <a:t>чел. (очная форма, 1-6 курсы)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200" smtClean="0"/>
              <a:t>Метод построения выборки: гнездовой (кластерный)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200" smtClean="0"/>
              <a:t>Метод сбора данных: анкетирование</a:t>
            </a:r>
          </a:p>
          <a:p>
            <a:pPr eaLnBrk="1" hangingPunct="1">
              <a:buFont typeface="Wingdings" pitchFamily="2" charset="2"/>
              <a:buNone/>
            </a:pPr>
            <a:endParaRPr lang="ru-RU" sz="3200" smtClean="0"/>
          </a:p>
          <a:p>
            <a:pPr eaLnBrk="1" hangingPunct="1">
              <a:buFont typeface="Wingdings" pitchFamily="2" charset="2"/>
              <a:buNone/>
            </a:pPr>
            <a:endParaRPr lang="ru-RU" sz="3200" smtClean="0"/>
          </a:p>
          <a:p>
            <a:pPr eaLnBrk="1" hangingPunct="1">
              <a:buFont typeface="Wingdings" pitchFamily="2" charset="2"/>
              <a:buNone/>
            </a:pPr>
            <a:endParaRPr lang="ru-RU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smtClean="0">
                <a:solidFill>
                  <a:schemeClr val="accent2"/>
                </a:solidFill>
                <a:latin typeface="Arial" charset="0"/>
              </a:rPr>
              <a:t>Эмпирическая база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z="3200" smtClean="0"/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	</a:t>
            </a:r>
            <a:r>
              <a:rPr lang="ru-RU" sz="3200" smtClean="0"/>
              <a:t>2015 - «</a:t>
            </a:r>
            <a:r>
              <a:rPr lang="ru-RU" sz="3200" b="1" smtClean="0"/>
              <a:t>Отношение учащейся молодежи Петрозаводска к физической культуре и занятиям спортом</a:t>
            </a:r>
            <a:r>
              <a:rPr lang="ru-RU" sz="3200" smtClean="0"/>
              <a:t>»  (Нилов И.В., каф. социологии ФПСН</a:t>
            </a:r>
            <a:r>
              <a:rPr lang="ru-RU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200" smtClean="0"/>
              <a:t>	Выборочная совокупность – 358 чел. (ПетрГУ- </a:t>
            </a:r>
            <a:r>
              <a:rPr lang="ru-RU" sz="3600" b="1" smtClean="0"/>
              <a:t>180</a:t>
            </a:r>
            <a:r>
              <a:rPr lang="ru-RU" sz="3200" smtClean="0"/>
              <a:t> чел.)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200" smtClean="0"/>
              <a:t>	Метод построения выборки: целенаправленная</a:t>
            </a:r>
          </a:p>
          <a:p>
            <a:pPr eaLnBrk="1" hangingPunct="1">
              <a:buFont typeface="Wingdings" pitchFamily="2" charset="2"/>
              <a:buNone/>
            </a:pPr>
            <a:endParaRPr lang="ru-RU" sz="3200" smtClean="0"/>
          </a:p>
          <a:p>
            <a:pPr eaLnBrk="1" hangingPunct="1">
              <a:buFont typeface="Wingdings" pitchFamily="2" charset="2"/>
              <a:buNone/>
            </a:pPr>
            <a:endParaRPr lang="ru-RU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800" b="1" smtClean="0">
                <a:solidFill>
                  <a:schemeClr val="accent2"/>
                </a:solidFill>
                <a:latin typeface="Arial" charset="0"/>
              </a:rPr>
              <a:t>Иерархия ценностных ориентаций </a:t>
            </a:r>
            <a:br>
              <a:rPr lang="ru-RU" sz="3800" b="1" smtClean="0">
                <a:solidFill>
                  <a:schemeClr val="accent2"/>
                </a:solidFill>
                <a:latin typeface="Arial" charset="0"/>
              </a:rPr>
            </a:br>
            <a:r>
              <a:rPr lang="ru-RU" sz="3800" b="1" smtClean="0">
                <a:solidFill>
                  <a:schemeClr val="accent2"/>
                </a:solidFill>
                <a:latin typeface="Arial" charset="0"/>
              </a:rPr>
              <a:t>студентов ПетрГУ</a:t>
            </a:r>
            <a:r>
              <a:rPr lang="ru-RU" sz="3800" b="1" smtClean="0">
                <a:latin typeface="Arial" charset="0"/>
              </a:rPr>
              <a:t> </a:t>
            </a:r>
            <a:r>
              <a:rPr lang="ru-RU" sz="3200" b="1" smtClean="0">
                <a:solidFill>
                  <a:schemeClr val="accent2"/>
                </a:solidFill>
                <a:latin typeface="Arial" charset="0"/>
              </a:rPr>
              <a:t>(</a:t>
            </a:r>
            <a:r>
              <a:rPr lang="en-US" sz="3200" b="1" smtClean="0">
                <a:solidFill>
                  <a:schemeClr val="accent2"/>
                </a:solidFill>
                <a:latin typeface="Arial" charset="0"/>
              </a:rPr>
              <a:t>N</a:t>
            </a:r>
            <a:r>
              <a:rPr lang="ru-RU" sz="3200" b="1" smtClean="0">
                <a:solidFill>
                  <a:schemeClr val="accent2"/>
                </a:solidFill>
                <a:latin typeface="Arial" charset="0"/>
              </a:rPr>
              <a:t>=683</a:t>
            </a:r>
            <a:r>
              <a:rPr lang="ru-RU" sz="3200" b="1" smtClean="0">
                <a:latin typeface="Arial" charset="0"/>
              </a:rPr>
              <a:t>)</a:t>
            </a:r>
          </a:p>
        </p:txBody>
      </p:sp>
      <p:graphicFrame>
        <p:nvGraphicFramePr>
          <p:cNvPr id="18500" name="Group 68"/>
          <p:cNvGraphicFramePr>
            <a:graphicFrameLocks noGrp="1"/>
          </p:cNvGraphicFramePr>
          <p:nvPr>
            <p:ph idx="1"/>
          </p:nvPr>
        </p:nvGraphicFramePr>
        <p:xfrm>
          <a:off x="1146175" y="1600200"/>
          <a:ext cx="10436225" cy="5113338"/>
        </p:xfrm>
        <a:graphic>
          <a:graphicData uri="http://schemas.openxmlformats.org/drawingml/2006/table">
            <a:tbl>
              <a:tblPr/>
              <a:tblGrid>
                <a:gridCol w="1031875"/>
                <a:gridCol w="5857875"/>
                <a:gridCol w="1898650"/>
                <a:gridCol w="1647825"/>
              </a:tblGrid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Ранг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Ценность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Среднее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Ст.откл.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Семья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Здоровье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Реализация своих способностей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Спорт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Общественный долг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Религия, вера в Бога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800" b="1" smtClean="0">
                <a:solidFill>
                  <a:schemeClr val="accent2"/>
                </a:solidFill>
                <a:latin typeface="Arial" charset="0"/>
              </a:rPr>
              <a:t>Значимость здоровья и спорта в ценностном сознании студентов ПетрГУ </a:t>
            </a:r>
          </a:p>
        </p:txBody>
      </p:sp>
      <p:pic>
        <p:nvPicPr>
          <p:cNvPr id="19458" name="Диаграмма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7738" y="1639888"/>
            <a:ext cx="10593387" cy="521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smtClean="0">
                <a:solidFill>
                  <a:schemeClr val="accent2"/>
                </a:solidFill>
                <a:latin typeface="Arial" charset="0"/>
              </a:rPr>
              <a:t>Уровень значимости здоровья </a:t>
            </a:r>
            <a:br>
              <a:rPr lang="ru-RU" sz="3600" b="1" smtClean="0">
                <a:solidFill>
                  <a:schemeClr val="accent2"/>
                </a:solidFill>
                <a:latin typeface="Arial" charset="0"/>
              </a:rPr>
            </a:br>
            <a:r>
              <a:rPr lang="ru-RU" sz="3600" b="1" smtClean="0">
                <a:solidFill>
                  <a:schemeClr val="accent2"/>
                </a:solidFill>
                <a:latin typeface="Arial" charset="0"/>
              </a:rPr>
              <a:t>среди студентов в зависимости от пола</a:t>
            </a:r>
          </a:p>
        </p:txBody>
      </p:sp>
      <p:pic>
        <p:nvPicPr>
          <p:cNvPr id="20482" name="Диаграмма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6475" y="1600200"/>
            <a:ext cx="10704513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smtClean="0">
                <a:solidFill>
                  <a:schemeClr val="accent2"/>
                </a:solidFill>
                <a:latin typeface="Arial" charset="0"/>
              </a:rPr>
              <a:t>Уровень значимости спорта среди студентов в зависимости от пола</a:t>
            </a:r>
          </a:p>
        </p:txBody>
      </p:sp>
      <p:pic>
        <p:nvPicPr>
          <p:cNvPr id="21506" name="Диаграмма 3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6000" y="1611313"/>
            <a:ext cx="10798175" cy="485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255</TotalTime>
  <Words>329</Words>
  <Application>Microsoft Office PowerPoint</Application>
  <PresentationFormat>Произвольный</PresentationFormat>
  <Paragraphs>112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Times New Roman</vt:lpstr>
      <vt:lpstr>Wingdings</vt:lpstr>
      <vt:lpstr>Calibri</vt:lpstr>
      <vt:lpstr>Слои</vt:lpstr>
      <vt:lpstr>Слои</vt:lpstr>
      <vt:lpstr>Лист</vt:lpstr>
      <vt:lpstr>Здоровый образ жизни в системе ценностных ориентаций студентов ПетрГУ: результаты социологических исследований</vt:lpstr>
      <vt:lpstr>Методология исследования</vt:lpstr>
      <vt:lpstr>Исследовательские вопросы</vt:lpstr>
      <vt:lpstr>Эмпирическая база</vt:lpstr>
      <vt:lpstr>Эмпирическая база</vt:lpstr>
      <vt:lpstr>Иерархия ценностных ориентаций  студентов ПетрГУ (N=683)</vt:lpstr>
      <vt:lpstr>Значимость здоровья и спорта в ценностном сознании студентов ПетрГУ </vt:lpstr>
      <vt:lpstr>Уровень значимости здоровья  среди студентов в зависимости от пола</vt:lpstr>
      <vt:lpstr>Уровень значимости спорта среди студентов в зависимости от пола</vt:lpstr>
      <vt:lpstr>Значимость здоровья  среди студентов в зависимости от курса</vt:lpstr>
      <vt:lpstr>Представления студентов  о здоровом образе жизни</vt:lpstr>
      <vt:lpstr>Частота занятий физической культурой в зависимости от пола (N=358)</vt:lpstr>
      <vt:lpstr>Насколько Вам нравится ходить на занятия по физкультуре? (N=358)</vt:lpstr>
      <vt:lpstr>Структура видов физической активности в зависимости от пола (N=358)</vt:lpstr>
      <vt:lpstr>Отношение студентов ПетрГУ  к вредным привычкам (%)</vt:lpstr>
      <vt:lpstr>Основные выводы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Здоровый образ жизни в системе ценностных ориентаций студентов ПетрГУ: результаты социологических исследований</dc:title>
  <dc:creator>Ekaterina Efimenko</dc:creator>
  <cp:lastModifiedBy>oem</cp:lastModifiedBy>
  <cp:revision>7</cp:revision>
  <dcterms:created xsi:type="dcterms:W3CDTF">2018-10-28T19:56:04Z</dcterms:created>
  <dcterms:modified xsi:type="dcterms:W3CDTF">2018-10-30T22:25:13Z</dcterms:modified>
</cp:coreProperties>
</file>