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9" r:id="rId2"/>
    <p:sldMasterId id="2147483740" r:id="rId3"/>
    <p:sldMasterId id="2147483741" r:id="rId4"/>
  </p:sldMasterIdLst>
  <p:sldIdLst>
    <p:sldId id="296" r:id="rId5"/>
    <p:sldId id="305" r:id="rId6"/>
    <p:sldId id="306" r:id="rId7"/>
    <p:sldId id="307" r:id="rId8"/>
    <p:sldId id="308" r:id="rId9"/>
    <p:sldId id="309" r:id="rId10"/>
    <p:sldId id="310" r:id="rId11"/>
    <p:sldId id="312" r:id="rId12"/>
    <p:sldId id="311" r:id="rId13"/>
    <p:sldId id="313" r:id="rId14"/>
    <p:sldId id="316" r:id="rId15"/>
    <p:sldId id="315" r:id="rId16"/>
    <p:sldId id="318" r:id="rId17"/>
    <p:sldId id="317" r:id="rId18"/>
    <p:sldId id="321" r:id="rId19"/>
    <p:sldId id="320" r:id="rId20"/>
    <p:sldId id="322" r:id="rId21"/>
    <p:sldId id="262" r:id="rId2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67D6CE-C67A-42C7-9983-F14ADB99E8E8}">
          <p14:sldIdLst/>
        </p14:section>
        <p14:section name="Раздел без заголовка" id="{BD50AC8B-E7D5-4D7C-810F-2F3F65F28D30}">
          <p14:sldIdLst>
            <p14:sldId id="296"/>
            <p14:sldId id="305"/>
            <p14:sldId id="306"/>
            <p14:sldId id="307"/>
            <p14:sldId id="308"/>
            <p14:sldId id="309"/>
            <p14:sldId id="310"/>
            <p14:sldId id="312"/>
            <p14:sldId id="311"/>
            <p14:sldId id="313"/>
            <p14:sldId id="316"/>
            <p14:sldId id="315"/>
            <p14:sldId id="318"/>
            <p14:sldId id="317"/>
            <p14:sldId id="321"/>
            <p14:sldId id="320"/>
            <p14:sldId id="322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18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A03F7-D3F3-45FE-AE8A-AF45659B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9B7C62-5C58-46BB-BB54-AC19C6199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F4EC22-E03C-4E1A-BD44-A2D13E99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AB9FE0-5238-470F-B54C-A0FB0490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C5FB4-5A7E-4702-BCEA-D15C31F9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49310-E2F7-41D1-95BF-908BD162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40607-D9DD-4FB1-B142-404E73829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B631E-E55A-4D46-8EEF-835FA620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A246B-B62F-4708-A25B-50A4CEEC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99CF43-5891-48DF-838F-085327A9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A0109-9862-46C3-BD7D-9E858704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7D789B-5514-41EA-A101-FF7A9DB48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A44E48-23C6-4E9E-929E-A9B626C4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AB5D4D-8768-4F0B-BCDA-14A89443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A1D59-7E91-41B9-B8F5-C221D335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DB07F-52F5-442B-A1F6-307F9F27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734576-5F6A-4F5B-A187-AE9AB9B0A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0EE1FD-ACFB-416E-9317-E8C98BFE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9E6A9E-7327-4AA7-B284-A40C6349F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A5CB4-BA6D-44F6-B1DD-05B2F5D64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76813-EB2C-47F0-9846-8D76694A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7D6E94-BB3C-4E10-9573-2DCD27DE6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48C3-99F3-4E5D-BF5E-5AA7D1EA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466D79-7E2E-449C-8511-8DCF4902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3BD77-C108-4CC3-B4C9-C86D8ADD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0D9C9-8DD5-4038-AB19-7F71D443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641B2D-BEF1-4DB5-99C3-946C537CE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1A5D5B-46F8-4FBB-ADDE-4C9F4F36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FFEA45-4410-4AEC-8AA1-55DA10C6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99904-AC7F-43CA-9B17-DB5F3608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2895B-71EA-45A3-99CF-51CB2D80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8472B2-BD3A-41A2-9391-8C810F788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051BC-6E40-4BAC-ABF4-9FEFC757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277F8B-4CB7-4C29-88EB-56B1DE58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6220F-A237-4BAD-B4D4-332B5094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B054E-4709-4F68-9871-0A612593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C9FBFA-7B4B-48C0-A1D0-00D76BB7A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E1E44C-4544-470F-94E1-16091F94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9D438-21C4-4BF9-BE27-5149D8BA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5FFBD6-6CDC-475D-A0A1-4A296BB2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431FC-7ABD-4402-B2B3-7F76EF995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72D85D-0D43-42F0-81B3-59CC353E5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8D880-EBAE-4806-A60B-29779734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85948-B8DC-44A1-B447-10EB26C8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0CD4E-46A8-444B-9D3F-487D4E3A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EF60E-61F2-4836-B1FD-1C083AD3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073B1-9358-43A7-95B4-FC35F26D4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3FAFB-C222-4B44-BC2C-EB7EB345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8E0D7-44FA-4058-9B03-C3CC235C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450BFC-526F-4215-9779-E7962E7D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CC2CA-F60D-402A-B360-3AD342A5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1FE13-AB9F-4B6F-9B03-BBD15318D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4644B-3F42-43BA-A309-FD4D530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4082A-5AA0-4A54-A31E-A97FE2E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3E613-AAE6-4EE9-895D-B644F22A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7000"/>
              </a:schemeClr>
            </a:gs>
            <a:gs pos="31000">
              <a:schemeClr val="accent6">
                <a:alpha val="49000"/>
                <a:lumMod val="85000"/>
                <a:lumOff val="1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6FCB5-A239-40C6-BCBF-3A107686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A42147-9CE9-4ADD-9AD6-9AF7C1D5B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056C1-C57B-4097-BB41-269A8B174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E2CC-F95E-4EE2-8B11-6A267D60B64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ACCAB-9CAF-4D67-BA9A-AA3C15663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141D1-5A4F-41A0-B371-4B2F9AB50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BB2E-6D70-4152-99FB-062800F293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7000"/>
              </a:schemeClr>
            </a:gs>
            <a:gs pos="31000">
              <a:schemeClr val="accent6">
                <a:alpha val="49000"/>
                <a:lumMod val="85000"/>
                <a:lumOff val="1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7000"/>
              </a:schemeClr>
            </a:gs>
            <a:gs pos="31000">
              <a:schemeClr val="accent6">
                <a:alpha val="49000"/>
                <a:lumMod val="85000"/>
                <a:lumOff val="1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7000"/>
              </a:schemeClr>
            </a:gs>
            <a:gs pos="31000">
              <a:schemeClr val="accent6">
                <a:alpha val="49000"/>
                <a:lumMod val="85000"/>
                <a:lumOff val="15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ena08@bk.ru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Рисунок 10"/>
          <p:cNvPicPr/>
          <p:nvPr/>
        </p:nvPicPr>
        <p:blipFill>
          <a:blip r:embed="rId2"/>
          <a:srcRect t="14845" b="14845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270" name="TextShape 2"/>
          <p:cNvSpPr txBox="1"/>
          <p:nvPr/>
        </p:nvSpPr>
        <p:spPr>
          <a:xfrm>
            <a:off x="839880" y="1928190"/>
            <a:ext cx="6972277" cy="2011289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9" name="CustomShape 1"/>
          <p:cNvSpPr/>
          <p:nvPr/>
        </p:nvSpPr>
        <p:spPr>
          <a:xfrm>
            <a:off x="240" y="360"/>
            <a:ext cx="12191760" cy="68576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TextShape 3"/>
          <p:cNvSpPr txBox="1"/>
          <p:nvPr/>
        </p:nvSpPr>
        <p:spPr>
          <a:xfrm>
            <a:off x="839880" y="4392000"/>
            <a:ext cx="7947720" cy="120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839880" y="512640"/>
            <a:ext cx="8151480" cy="52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3" name="CustomShape 5"/>
          <p:cNvSpPr/>
          <p:nvPr/>
        </p:nvSpPr>
        <p:spPr>
          <a:xfrm>
            <a:off x="218660" y="5036955"/>
            <a:ext cx="5877340" cy="1203120"/>
          </a:xfrm>
          <a:prstGeom prst="rect">
            <a:avLst/>
          </a:prstGeom>
          <a:solidFill>
            <a:srgbClr val="190000">
              <a:alpha val="48000"/>
            </a:srgbClr>
          </a:solidFill>
          <a:ln w="126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solidFill>
                    <a:srgbClr val="4472C4">
                      <a:alpha val="38000"/>
                    </a:srgbClr>
                  </a:solidFill>
                </a:ln>
                <a:solidFill>
                  <a:prstClr val="black">
                    <a:alpha val="0"/>
                  </a:prstClr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Кенарева</a:t>
            </a:r>
            <a:r>
              <a:rPr kumimoji="0" lang="ru-RU" sz="3200" b="0" i="0" u="none" strike="noStrike" kern="1200" cap="none" spc="0" normalizeH="0" baseline="0" noProof="0" dirty="0">
                <a:ln>
                  <a:solidFill>
                    <a:srgbClr val="4472C4">
                      <a:alpha val="38000"/>
                    </a:srgbClr>
                  </a:solidFill>
                </a:ln>
                <a:solidFill>
                  <a:prstClr val="black">
                    <a:alpha val="0"/>
                  </a:prstClr>
                </a:solidFill>
                <a:effectLst>
                  <a:outerShdw blurRad="50800" dist="50800" dir="5400000" algn="ctr" rotWithShape="0">
                    <a:prstClr val="white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Людмила Федоровна</a:t>
            </a:r>
            <a:endParaRPr kumimoji="0" sz="3200" b="0" i="0" u="none" strike="noStrike" kern="1200" cap="none" spc="0" normalizeH="0" baseline="0" noProof="0" dirty="0">
              <a:ln>
                <a:solidFill>
                  <a:srgbClr val="4472C4">
                    <a:alpha val="38000"/>
                  </a:srgbClr>
                </a:solidFill>
              </a:ln>
              <a:solidFill>
                <a:prstClr val="black">
                  <a:alpha val="0"/>
                </a:prstClr>
              </a:solidFill>
              <a:effectLst>
                <a:outerShdw blurRad="50800" dist="50800" dir="5400000" algn="ctr" rotWithShape="0">
                  <a:prstClr val="white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8FB62-6D2B-44A4-B3EE-9B27FE87D09D}"/>
              </a:ext>
            </a:extLst>
          </p:cNvPr>
          <p:cNvSpPr txBox="1"/>
          <p:nvPr/>
        </p:nvSpPr>
        <p:spPr>
          <a:xfrm>
            <a:off x="218660" y="144916"/>
            <a:ext cx="58773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ТЕОРЕТИКО-ПЕДАГОГИЧЕСКИЙ ПОДХОД К КАЧЕСТВЕННОЙ ПОДГОТОВКЕ СПОРТИВНЫХ ПЕДАГОГОВ В СОВРЕМЕННЫХ СОЦИОКУЛЬТУРНЫХ УСЛОВИЯХ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929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480FD-7CA6-487A-A315-B143FA60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308113"/>
            <a:ext cx="11439939" cy="6052930"/>
          </a:xfrm>
        </p:spPr>
        <p:txBody>
          <a:bodyPr/>
          <a:lstStyle/>
          <a:p>
            <a:r>
              <a:rPr lang="ru-RU" dirty="0"/>
              <a:t>В то же время приходится иногда видеть их недостатки и недоработки в освоении материала (чаще всего из-за отсутствия или нерегулярного посещения занятий). Хорошо бы педагогу подтолкнуть обучающегося студента объяснить ответ на поставленный вопрос на примерах своего учебно-тренировочного занятия, вникая в его процесс с точки зрения знаний по предмету, взаимосвязи научных дисциплин, как было сказано выше. Осознаешь и то, что мы, преподаватели, ведущие каждый свою дисциплину, так мало уделяем этому внимания.</a:t>
            </a:r>
          </a:p>
          <a:p>
            <a:r>
              <a:rPr lang="ru-RU" dirty="0"/>
              <a:t>Специфику формирования у студентов потребности и интереса к массовой спортивной, оздоровительной и тренерской работе, о трудностях спортивной жизни и после окончания карьеры раскроет такая дисциплина, включенная в учебный процесс, как «Спорт и личность». </a:t>
            </a:r>
          </a:p>
        </p:txBody>
      </p:sp>
    </p:spTree>
    <p:extLst>
      <p:ext uri="{BB962C8B-B14F-4D97-AF65-F5344CB8AC3E}">
        <p14:creationId xmlns:p14="http://schemas.microsoft.com/office/powerpoint/2010/main" val="3537615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480FD-7CA6-487A-A315-B143FA60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308113"/>
            <a:ext cx="11439939" cy="6052930"/>
          </a:xfrm>
        </p:spPr>
        <p:txBody>
          <a:bodyPr/>
          <a:lstStyle/>
          <a:p>
            <a:r>
              <a:rPr lang="ru-RU" dirty="0"/>
              <a:t>Научно обоснованная концепция спортивной тренировки, развитие физического и духовного потенциала человека способствует формированию спортивного стиля жизни, предполагающего организованность, настойчивость, систематичность и огромную волю в том числе в повышении общего культурного уровня. Существенной частью в разделе детского и юношеского спорта является проблема методики развития социального, эмоционального и практического интеллекта юного спортсмена в системе значимых качеств личности, предложенных Г. А. Кузьменко (2010).</a:t>
            </a:r>
          </a:p>
          <a:p>
            <a:r>
              <a:rPr lang="ru-RU" dirty="0"/>
              <a:t>Методика преподавания предмета «Физическая культура» в общеобразовательной школе, основанная на принципах спорта, была разработана </a:t>
            </a:r>
            <a:r>
              <a:rPr lang="ru-RU" dirty="0" err="1"/>
              <a:t>Даррелом</a:t>
            </a:r>
            <a:r>
              <a:rPr lang="ru-RU" dirty="0"/>
              <a:t> </a:t>
            </a:r>
            <a:r>
              <a:rPr lang="ru-RU" dirty="0" err="1"/>
              <a:t>Сидентоном</a:t>
            </a:r>
            <a:r>
              <a:rPr lang="ru-RU" dirty="0"/>
              <a:t>  и получила название </a:t>
            </a:r>
            <a:r>
              <a:rPr lang="en-US" dirty="0"/>
              <a:t>Sport Edu</a:t>
            </a:r>
            <a:r>
              <a:rPr lang="ru-RU" dirty="0"/>
              <a:t> «Спортивное образование». Основополагающим принципом спортивного образования является использование креативного потенциала феномена тренировки.</a:t>
            </a:r>
          </a:p>
        </p:txBody>
      </p:sp>
    </p:spTree>
    <p:extLst>
      <p:ext uri="{BB962C8B-B14F-4D97-AF65-F5344CB8AC3E}">
        <p14:creationId xmlns:p14="http://schemas.microsoft.com/office/powerpoint/2010/main" val="52779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480FD-7CA6-487A-A315-B143FA60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308113"/>
            <a:ext cx="11439939" cy="6052930"/>
          </a:xfrm>
        </p:spPr>
        <p:txBody>
          <a:bodyPr/>
          <a:lstStyle/>
          <a:p>
            <a:r>
              <a:rPr lang="ru-RU" dirty="0"/>
              <a:t>Спортивное образование открывает возможность предоставить студенту примерить на себе роль тренера, комментатора, главного судьи и т. д., научиться понимать культуру спорта. Содержание спортивного образования обучающихся включает, в том числе, спортивный стиль жизни, обеспечивающий духовное, физическое и спортивное совершенствование его системной организации. </a:t>
            </a:r>
          </a:p>
          <a:p>
            <a:r>
              <a:rPr lang="ru-RU" dirty="0"/>
              <a:t>В моих публикациях неоднократно поднимался вопрос о качестве подготовки спортивного педагога, о включении в учебный процесс педагогики физической культуры спорта как научной дисциплины, вносящей существенный вклад в создание психолого-педагогических основ системы физического воспитания, ее организации, форм, средств и методов массовой физической культуры и спортивной тренировки. </a:t>
            </a:r>
          </a:p>
        </p:txBody>
      </p:sp>
    </p:spTree>
    <p:extLst>
      <p:ext uri="{BB962C8B-B14F-4D97-AF65-F5344CB8AC3E}">
        <p14:creationId xmlns:p14="http://schemas.microsoft.com/office/powerpoint/2010/main" val="346278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480FD-7CA6-487A-A315-B143FA60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308113"/>
            <a:ext cx="11439939" cy="605293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Известно, что занятия физической культурой и спортом ставят человека в экстремальные ситуации, требующие максимального проявления как физических, так и духовных сил, интеллектуальных и творческих способностей. И, конечно, специфической сферой выступает самореализация и самоутверждение личности. В данной ситуации все более актуальными становятся задачи объединения усилий и координации всех кафедр, руководства и отдельных лиц, убежденных в воздействии спорта на здоровье человека, на его культуру и на роль спорта  в управлении процессом обучения. Обучение перестает быть просто передачей готовых рецептов, предложенных знаний, а становится процессом управления личностью.</a:t>
            </a:r>
          </a:p>
          <a:p>
            <a:r>
              <a:rPr lang="ru-RU" dirty="0"/>
              <a:t>Создание организационно-педагогической последовательности преподавания рассматриваемых дисциплин по курсам позволило бы уточнить и конкретизировать имеющиеся данные при обучении, требующем нового подхода к мыслительной и практической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87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480FD-7CA6-487A-A315-B143FA60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308113"/>
            <a:ext cx="11439939" cy="6052930"/>
          </a:xfrm>
        </p:spPr>
        <p:txBody>
          <a:bodyPr/>
          <a:lstStyle/>
          <a:p>
            <a:r>
              <a:rPr lang="ru-RU" dirty="0"/>
              <a:t>В то же время в дальнейшем анализ и обсуждение выдвигаемой проблемы требует её изучения. Представляется, что научно-исследовательская работа студентов, выпускников, учителей физической культуры, тренеров и компетентных преподавателей вуза позволит получить необходимые данные и сведения для решения возникающих задач. Квалифицированная оценка экспертов будет важной и практически значимой для принятия действенных мер по повышению уровня профессионально-педагогической подготовки выпускников.</a:t>
            </a:r>
          </a:p>
          <a:p>
            <a:r>
              <a:rPr lang="ru-RU" dirty="0"/>
              <a:t>Завершая выступление, хочу отметить, что упомянутые выше и неназванные дисциплины взаимосвязаны, переходят друг в друга, подвижны и проявляются в единстве. Педагогические идеи, методологические подходы к использованию усилий научных фактов других наук в историческом аспекте выявляют закономерные связи между образованием и становлением личности.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87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C64D2-ED02-4261-A0E3-D37B72EF2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7653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Список литературы</a:t>
            </a:r>
            <a:br>
              <a:rPr lang="ru-RU" dirty="0"/>
            </a:b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4ABC03-35F3-4FBB-AAA9-85A83DBD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54765"/>
            <a:ext cx="10515600" cy="532219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Выдрин, В. М. Динамика разработки теории физической культуры / В. М. Выдрин // Культура физическая и здоровье / ВГПУ. – Воронеж, 2004.- С. 5-6. </a:t>
            </a:r>
          </a:p>
          <a:p>
            <a:pPr lvl="0"/>
            <a:r>
              <a:rPr lang="ru-RU" dirty="0"/>
              <a:t>Карпушин, Б. А. Педагогика физической культуры и спорта: учебно-методическое пособие / Б. А. Карпушин, Э. И. </a:t>
            </a:r>
            <a:r>
              <a:rPr lang="ru-RU" dirty="0" err="1"/>
              <a:t>Белогородцева</a:t>
            </a:r>
            <a:r>
              <a:rPr lang="ru-RU" dirty="0"/>
              <a:t>, О. И. </a:t>
            </a:r>
            <a:r>
              <a:rPr lang="ru-RU" dirty="0" err="1"/>
              <a:t>Дранюк</a:t>
            </a:r>
            <a:r>
              <a:rPr lang="ru-RU" dirty="0"/>
              <a:t>; </a:t>
            </a:r>
            <a:r>
              <a:rPr lang="ru-RU" dirty="0" err="1"/>
              <a:t>СПбГУФК</a:t>
            </a:r>
            <a:r>
              <a:rPr lang="ru-RU" dirty="0"/>
              <a:t> им. П. Ф. Лесгафта. – Санкт-Петербург: </a:t>
            </a:r>
            <a:r>
              <a:rPr lang="en-US" dirty="0"/>
              <a:t>[</a:t>
            </a:r>
            <a:r>
              <a:rPr lang="ru-RU" dirty="0" err="1"/>
              <a:t>б.и</a:t>
            </a:r>
            <a:r>
              <a:rPr lang="ru-RU" dirty="0"/>
              <a:t>.</a:t>
            </a:r>
            <a:r>
              <a:rPr lang="en-US" dirty="0"/>
              <a:t>]</a:t>
            </a:r>
            <a:r>
              <a:rPr lang="ru-RU" dirty="0"/>
              <a:t>, 2006. – 126 с.</a:t>
            </a:r>
          </a:p>
          <a:p>
            <a:pPr lvl="0"/>
            <a:r>
              <a:rPr lang="ru-RU" dirty="0" err="1"/>
              <a:t>Кенарева</a:t>
            </a:r>
            <a:r>
              <a:rPr lang="ru-RU" dirty="0"/>
              <a:t>, Л. Ф. Компетентностный подход в построении педагогического и образовательного процессов будущего спортивного педагога [Текст] / Л. Ф. </a:t>
            </a:r>
            <a:r>
              <a:rPr lang="ru-RU" dirty="0" err="1"/>
              <a:t>Кенарева</a:t>
            </a:r>
            <a:r>
              <a:rPr lang="ru-RU" dirty="0"/>
              <a:t> // Инновационные внедрения в области педагогики и психологии : сборник научных трудов по итогам международной научно-практической конференции, г. Москва (25 января 2017 г.) / Федеральный центр науки и образования "</a:t>
            </a:r>
            <a:r>
              <a:rPr lang="ru-RU" dirty="0" err="1"/>
              <a:t>Эвенсис</a:t>
            </a:r>
            <a:r>
              <a:rPr lang="ru-RU" dirty="0"/>
              <a:t>". - Москва, 2017. - С. 71-74.</a:t>
            </a:r>
          </a:p>
          <a:p>
            <a:pPr lvl="0"/>
            <a:r>
              <a:rPr lang="ru-RU" dirty="0" err="1"/>
              <a:t>Кенарева</a:t>
            </a:r>
            <a:r>
              <a:rPr lang="ru-RU" dirty="0"/>
              <a:t>, Л. Ф. Условия эффективности процессов обучения и воспитания юных спортсменов в современном детском спорте / Л. Ф. </a:t>
            </a:r>
            <a:r>
              <a:rPr lang="ru-RU" dirty="0" err="1"/>
              <a:t>Кенарева</a:t>
            </a:r>
            <a:r>
              <a:rPr lang="ru-RU" dirty="0"/>
              <a:t> // Перспективы и технологии развития педагогики и психологии : сборник научных трудов по итогам международной научно-практической конференции. (25 февраля 2017г.). </a:t>
            </a:r>
            <a:r>
              <a:rPr lang="ru-RU" dirty="0" err="1"/>
              <a:t>Вып</a:t>
            </a:r>
            <a:r>
              <a:rPr lang="ru-RU" dirty="0"/>
              <a:t>. 2. - Нижний Новгород, 2017. -  С. 13-16.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63205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480FD-7CA6-487A-A315-B143FA60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308113"/>
            <a:ext cx="11439939" cy="605293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Костюченко, В. Ф. Профессионализм в сфере физической культуры / В. Ф. Костюченко. - Санкт-Петербург: ГАФК им. П. Ф. Лесгафта, 1999. - 159 с.</a:t>
            </a:r>
          </a:p>
          <a:p>
            <a:pPr lvl="0"/>
            <a:r>
              <a:rPr lang="ru-RU" dirty="0"/>
              <a:t>Кузьменко, Г. А. Методики развития социального, эмоционального и практического интеллекта юного спортсмена в системе значимых качеств личности [текст]: Учеб. пособие / Г. А. Кузьменко — Москва: Советский спорт, 2010. — 560 с.</a:t>
            </a:r>
          </a:p>
          <a:p>
            <a:pPr lvl="0"/>
            <a:r>
              <a:rPr lang="ru-RU" dirty="0"/>
              <a:t>Лисин, Б. Обучение деловитости / Б. Лисин // Правда. - 9 апреля 1980.</a:t>
            </a:r>
          </a:p>
          <a:p>
            <a:pPr lvl="0"/>
            <a:r>
              <a:rPr lang="ru-RU" dirty="0" err="1"/>
              <a:t>Лубышева</a:t>
            </a:r>
            <a:r>
              <a:rPr lang="ru-RU" dirty="0"/>
              <a:t>, Л.И. Концепция формирования физической культуры человека / Л. И. </a:t>
            </a:r>
            <a:r>
              <a:rPr lang="ru-RU" dirty="0" err="1"/>
              <a:t>Лубышева</a:t>
            </a:r>
            <a:r>
              <a:rPr lang="ru-RU" dirty="0"/>
              <a:t>. – Москва, 1992. – 120 с.</a:t>
            </a:r>
          </a:p>
          <a:p>
            <a:pPr lvl="0"/>
            <a:r>
              <a:rPr lang="ru-RU" dirty="0"/>
              <a:t>Николаев, Ю. М. Теория физической культуры: современные подходы: учебно-методическое пособие / Ю. М. Николаев, Национальный гос. университет физической культуры, спорта и здоровья им. П. Ф. Лесгафта. - Санкт-Петербург: Олимп, 2010. - 119 с.</a:t>
            </a:r>
          </a:p>
          <a:p>
            <a:pPr lvl="0"/>
            <a:r>
              <a:rPr lang="ru-RU" dirty="0"/>
              <a:t>Педагогика физической культуры и спорта: учебник /ред. С. Д. </a:t>
            </a:r>
            <a:r>
              <a:rPr lang="ru-RU" dirty="0" err="1"/>
              <a:t>Неверкович</a:t>
            </a:r>
            <a:r>
              <a:rPr lang="ru-RU" dirty="0"/>
              <a:t>. - Москва: Физическая культура, 2006. - 528 с. </a:t>
            </a:r>
          </a:p>
          <a:p>
            <a:pPr lvl="0"/>
            <a:r>
              <a:rPr lang="ru-RU" dirty="0"/>
              <a:t>Пономарев, Н. И. Ещё раз о теории физической культуры / Н. И. Пономарев // Теория и практика физической культуры. – 1985. - № 6. – С. 46-49.</a:t>
            </a:r>
          </a:p>
          <a:p>
            <a:pPr lvl="0"/>
            <a:r>
              <a:rPr lang="ru-RU" dirty="0" err="1"/>
              <a:t>Решетень</a:t>
            </a:r>
            <a:r>
              <a:rPr lang="ru-RU" dirty="0"/>
              <a:t>, И. Н. Особенности педагогической деятельности специалистов по физической культуре и спорту: методическая разработка для студентов / И. Н. </a:t>
            </a:r>
            <a:r>
              <a:rPr lang="ru-RU" dirty="0" err="1"/>
              <a:t>Решетень</a:t>
            </a:r>
            <a:r>
              <a:rPr lang="ru-RU" dirty="0"/>
              <a:t>, Е. Д. Никитина. – Москва, 1984. – 32 с.</a:t>
            </a:r>
          </a:p>
          <a:p>
            <a:r>
              <a:rPr lang="ru-RU" dirty="0"/>
              <a:t>Столяров, В. И. Концепция физической культуры и физкультурного воспитания (инновационный подход) / В. И. Столяров, И. М. Быховская, Л. И. </a:t>
            </a:r>
            <a:r>
              <a:rPr lang="ru-RU" dirty="0" err="1"/>
              <a:t>Лубышева</a:t>
            </a:r>
            <a:r>
              <a:rPr lang="ru-RU" dirty="0"/>
              <a:t> // Теория и практика физической культуры. -1998. - №5. - С. 11 – 15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444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41EC9-EAE2-4DCB-A175-8F51F53D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31" y="2293316"/>
            <a:ext cx="10515600" cy="1325563"/>
          </a:xfrm>
        </p:spPr>
        <p:txBody>
          <a:bodyPr/>
          <a:lstStyle/>
          <a:p>
            <a:pPr algn="ctr"/>
            <a:r>
              <a:rPr lang="ru-RU" b="1" i="1" dirty="0">
                <a:latin typeface="Bookman Old Style" panose="02050604050505020204" pitchFamily="18" charset="0"/>
              </a:rPr>
              <a:t>СПАСИБО ЗА ВНИМАНИЕ!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7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0" y="16560"/>
            <a:ext cx="6095520" cy="6857640"/>
          </a:xfrm>
          <a:prstGeom prst="rect">
            <a:avLst/>
          </a:prstGeom>
          <a:solidFill>
            <a:srgbClr val="000000">
              <a:alpha val="70000"/>
            </a:srgb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TextShape 2"/>
          <p:cNvSpPr txBox="1"/>
          <p:nvPr/>
        </p:nvSpPr>
        <p:spPr>
          <a:xfrm>
            <a:off x="6514920" y="531720"/>
            <a:ext cx="4838400" cy="56685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000" b="1" dirty="0" err="1"/>
              <a:t>Кенарева</a:t>
            </a:r>
            <a:r>
              <a:rPr lang="ru-RU" sz="2000" b="1" dirty="0"/>
              <a:t> Людмила Фёдоровна, кандидат педагогических наук,  доцент,  Заслуженный работник физической культуры РФ, Заслуженный работник физической культуры и спорта Карельской АССР, Заслуженный работник народного образования Карельской АССР, Почётный мастер спорта СССР по спортивной гимнастике, судья республиканской категории по спорту, мастер спорта по лыжам, ветеран труда и спорта</a:t>
            </a:r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dirty="0"/>
              <a:t>Фото:  </a:t>
            </a:r>
            <a:r>
              <a:rPr lang="ru-RU" sz="2000" dirty="0" err="1"/>
              <a:t>Ануш</a:t>
            </a:r>
            <a:r>
              <a:rPr lang="ru-RU" sz="2000" dirty="0"/>
              <a:t> </a:t>
            </a:r>
            <a:r>
              <a:rPr lang="ru-RU" sz="2000" dirty="0" err="1"/>
              <a:t>Горак</a:t>
            </a:r>
            <a:r>
              <a:rPr lang="ru-RU" sz="2000" dirty="0"/>
              <a:t>, </a:t>
            </a:r>
            <a:r>
              <a:rPr lang="en-US" sz="2000" dirty="0"/>
              <a:t>Lorenzo </a:t>
            </a:r>
            <a:r>
              <a:rPr lang="en-US" sz="2000" dirty="0" err="1"/>
              <a:t>Cafaro</a:t>
            </a:r>
            <a:endParaRPr lang="ru-RU" sz="2000" dirty="0"/>
          </a:p>
          <a:p>
            <a:r>
              <a:rPr lang="ru-RU" sz="2000" dirty="0"/>
              <a:t>2018</a:t>
            </a:r>
            <a:endParaRPr sz="2000" dirty="0"/>
          </a:p>
        </p:txBody>
      </p:sp>
      <p:sp>
        <p:nvSpPr>
          <p:cNvPr id="291" name="TextShape 3"/>
          <p:cNvSpPr txBox="1"/>
          <p:nvPr/>
        </p:nvSpPr>
        <p:spPr>
          <a:xfrm>
            <a:off x="419040" y="2088360"/>
            <a:ext cx="5257440" cy="1340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/>
          </a:p>
        </p:txBody>
      </p:sp>
      <p:sp>
        <p:nvSpPr>
          <p:cNvPr id="292" name="TextShape 4"/>
          <p:cNvSpPr txBox="1"/>
          <p:nvPr/>
        </p:nvSpPr>
        <p:spPr>
          <a:xfrm>
            <a:off x="419040" y="1311965"/>
            <a:ext cx="5257440" cy="402534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77D4E3-F1F6-4872-9827-0C8D35CC4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470"/>
            <a:ext cx="6095520" cy="40253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1D5F50-ACA4-4B05-99F1-B46ADA255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561"/>
            <a:ext cx="3601317" cy="4396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C1AE0-8124-47C6-A456-0C25AF30A467}"/>
              </a:ext>
            </a:extLst>
          </p:cNvPr>
          <p:cNvSpPr txBox="1"/>
          <p:nvPr/>
        </p:nvSpPr>
        <p:spPr>
          <a:xfrm>
            <a:off x="9402417" y="1689652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59F2D-81ED-4197-8CA7-A370358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5936283"/>
          </a:xfrm>
        </p:spPr>
        <p:txBody>
          <a:bodyPr>
            <a:normAutofit fontScale="90000"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ru-RU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Кенарева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Людмила Федоровна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доцент, кандидат педагогических наук, 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доцент кафедры теории и методики физического воспитания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ФГБОУ ВО «Петрозаводский государственный  университет»,  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Россия, г.  Петрозаводск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u="sng" dirty="0">
                <a:solidFill>
                  <a:srgbClr val="000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kena08@bk.ru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43679-0D6B-49FE-81C4-483D376A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682"/>
            <a:ext cx="10515600" cy="593628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6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59F2D-81ED-4197-8CA7-A370358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43679-0D6B-49FE-81C4-483D376A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6"/>
            <a:ext cx="10515600" cy="581183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Современная программа (ООП ВПО) направления «Педагогическое образование» профиля «Физическая культура» содержит в своей структуре необходимые требования. Для уточнения места учебной дисциплины в системе подготовки будущего учителя необходимо постоянно уточнять его </a:t>
            </a:r>
            <a:r>
              <a:rPr lang="ru-RU" dirty="0" err="1"/>
              <a:t>профессиограмму</a:t>
            </a:r>
            <a:r>
              <a:rPr lang="ru-RU" dirty="0"/>
              <a:t>, т.е. совокупность необходимых видов деятельности, знаний, умений, навыков, способностей, мотивов и других профессионально важных качеств (ПВК). Затем определять возможности предметов в формировании перечисленного. В связи с этим хотелось бы как можно конкретнее своими соображениями подойти к вопросу подготовки учителя физической культуры и содействовать совершенствованию физкультурно-педагогического образования. Прежняя система образования многие десятилетия усиленно готовила высококвалифицированные кадры в условиях педагогических и физкультурных вузов.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0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59F2D-81ED-4197-8CA7-A370358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43679-0D6B-49FE-81C4-483D376A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287" y="365126"/>
            <a:ext cx="10952922" cy="5811837"/>
          </a:xfrm>
        </p:spPr>
        <p:txBody>
          <a:bodyPr>
            <a:noAutofit/>
          </a:bodyPr>
          <a:lstStyle/>
          <a:p>
            <a:r>
              <a:rPr lang="ru-RU" sz="2600" dirty="0"/>
              <a:t>Для развития профессиональной культуры студентов физкультурного вуза требуется не просто вооружение знаниями, умениями, включение их в творческую учебно-познавательную деятельность, но и необходимость обучать студентов осознанию осуществления собственной деятельности поэтапного приобретение опыта, развития и саморазвития, самоопределения в процессе четырехгодичного обучения будущего специалиста.</a:t>
            </a:r>
          </a:p>
          <a:p>
            <a:r>
              <a:rPr lang="ru-RU" sz="2600" dirty="0"/>
              <a:t>Многолетний опыт и специальные исследования в области подготовки учителя физической культуры и спорта позволяют вспомнить и рекомендовать традиционно сложившуюся несколько лет назад такую систему обучения студентов по направлению их будущей деятельности. В этой связи целесообразным является восстановление в учебный процесс нескольких особенно важных и значимых для вчерашних школьников таких дисциплин, как «Введение в специальность», «Педагогика физической культуры и спорта», «Спорт и личность» и др. </a:t>
            </a:r>
          </a:p>
        </p:txBody>
      </p:sp>
    </p:spTree>
    <p:extLst>
      <p:ext uri="{BB962C8B-B14F-4D97-AF65-F5344CB8AC3E}">
        <p14:creationId xmlns:p14="http://schemas.microsoft.com/office/powerpoint/2010/main" val="220653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59F2D-81ED-4197-8CA7-A370358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43679-0D6B-49FE-81C4-483D376A3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126"/>
            <a:ext cx="10515600" cy="5811837"/>
          </a:xfrm>
        </p:spPr>
        <p:txBody>
          <a:bodyPr/>
          <a:lstStyle/>
          <a:p>
            <a:r>
              <a:rPr lang="ru-RU" dirty="0"/>
              <a:t>Степень глубины и разработанности проблем этих и других читаемых курсов в значительной мере позволяют поднять уровень познавательной деятельности студентов-первокурсников, определить профессионально-педагогическую направленность будущего специалиста, а также осознать эффективность и рациональность  форм поведения и деятельности не только в стенах вуза, но и в дальнейшем на профессиональную работу и спортивную жизнь. </a:t>
            </a:r>
          </a:p>
          <a:p>
            <a:r>
              <a:rPr lang="ru-RU" dirty="0"/>
              <a:t>Не следует забывать, что цель обучения в высшем учебном заведении прежде всего связана с изменением качества Человека Будущего при чрезвычайно возрастающей значимости физической культуры и спорта </a:t>
            </a:r>
            <a:r>
              <a:rPr lang="en-US" dirty="0"/>
              <a:t>XXI</a:t>
            </a:r>
            <a:r>
              <a:rPr lang="ru-RU" dirty="0"/>
              <a:t> века. Следовательно, в системе высшего физкультурно-педагогического образования актуальным будет пересмотр дисциплин, предлагаемых студентам</a:t>
            </a:r>
            <a:r>
              <a:rPr lang="ru-RU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70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480FD-7CA6-487A-A315-B143FA60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308113"/>
            <a:ext cx="11439939" cy="6052930"/>
          </a:xfrm>
        </p:spPr>
        <p:txBody>
          <a:bodyPr/>
          <a:lstStyle/>
          <a:p>
            <a:r>
              <a:rPr lang="ru-RU" dirty="0"/>
              <a:t>Акцент необходим на </a:t>
            </a:r>
            <a:r>
              <a:rPr lang="ru-RU" dirty="0" err="1"/>
              <a:t>культурообразующие</a:t>
            </a:r>
            <a:r>
              <a:rPr lang="ru-RU" dirty="0"/>
              <a:t> функции образования, установки реальных взаимосвязей физической культуры и спорта и не только на развитие двигательных способностей, но и духовных социокультурных сторон личности человека.</a:t>
            </a:r>
          </a:p>
          <a:p>
            <a:r>
              <a:rPr lang="ru-RU" dirty="0"/>
              <a:t>Речь идет о том, чтобы учить не просто научным дисциплинам, а, прежде всего, деятельности, то есть показывать больше примеров из практики физической культуры и спорта. При общении с работодателями выясняется, что они больше ценят практические навыки молодого специалиста, а также нестандартность его мышления, а не узкие полученные знания читаемых дисциплин.</a:t>
            </a:r>
          </a:p>
          <a:p>
            <a:r>
              <a:rPr lang="ru-RU" dirty="0"/>
              <a:t>Ещё в 80-е годы прошлого столетия Б. Лисин писал, что для подготовки специалистов гораздо эффективнее будет не лекция или семинар в обычной для студента форме, а живая дискуссия, совместный современный поиск оптимальных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42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480FD-7CA6-487A-A315-B143FA60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308113"/>
            <a:ext cx="11439939" cy="6052930"/>
          </a:xfrm>
        </p:spPr>
        <p:txBody>
          <a:bodyPr/>
          <a:lstStyle/>
          <a:p>
            <a:r>
              <a:rPr lang="ru-RU" dirty="0"/>
              <a:t>Всё это обеспечивает благоприятный фон для самоуглубления познания, требует работы ума, рационального хода мыслей. Спортсмен (чаще высокой квалификации), имея личный опыт тренировочной и соревновательной деятельности по вопросам психологии, физиологии, педагогики и других дисциплин, на зачетах и экзаменах вспоминает и анализирует различные моменты из своей практики, требующие проявления силы воли, предстартовых переживаний, ожидания побед и горечи поражения, наставления тренера. Он отвечает на поставленные педагогом вопросы с душой и с чувством, с пониманием и с самоотдачей на собственных примерах из спортивной жизни коллектива, что не прочитаешь ни в каких источниках. Так формируется спортивно-педагогическое мастерство будущего специалиста и интерес к перспективам развития теоретико-практических основ физической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7033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480FD-7CA6-487A-A315-B143FA60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308113"/>
            <a:ext cx="11439939" cy="6052930"/>
          </a:xfrm>
        </p:spPr>
        <p:txBody>
          <a:bodyPr/>
          <a:lstStyle/>
          <a:p>
            <a:r>
              <a:rPr lang="ru-RU" dirty="0"/>
              <a:t>Имею право сказать и не потому, что я так думаю, а потому, что я знаю трудности и глубину подготовки к спортивным соревнованиям, систематически участвуя в них, совмещая работу и спорт. Научить студента рациональным формам и методам самостоятельной работы при обучении и тренировке позволяет грамотно составленный индивидуальный план учебного процесса совместно с тренером, учитывая график учебно-тренировочного процесса (сроки стартов, главных стартов, учебных сборов, выездов), учебно-методической документации в условиях совпадения обучения и требований спортивной подготовки, и утвержден руководством вуза и обучающих кафедр. Главное при этом — контроль за его выполнением студентом и внимательное отношение преподавателей ведущих дисциплин. Подход должен быть сугубо индивидуален. В качестве обязательного раздела производственной практики для таких студентов необходимо включать соревновательную практику с оценкой уровня спортивных достижений. </a:t>
            </a:r>
          </a:p>
        </p:txBody>
      </p:sp>
    </p:spTree>
    <p:extLst>
      <p:ext uri="{BB962C8B-B14F-4D97-AF65-F5344CB8AC3E}">
        <p14:creationId xmlns:p14="http://schemas.microsoft.com/office/powerpoint/2010/main" val="423106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6C480FD-7CA6-487A-A315-B143FA60E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308113"/>
            <a:ext cx="11439939" cy="605293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Такая возможность обеспечения достижения необходимого образовательного уровня студента-спортсмена высокой квалификации будет способствовать самодисциплине, самообразованию, ответственности и в целом качеству учебы. </a:t>
            </a:r>
          </a:p>
          <a:p>
            <a:r>
              <a:rPr lang="ru-RU" dirty="0"/>
              <a:t>Одним из направлений активизации познавательной деятельности студента является внедрение современных достижений науки как в учебный, так и в тренировочный процессы. Увлечь обучаемых научно-исследовательской работой именно в той области, которая им интересна и наиболее значима. В этом случае усвоение знаний в различных областях науки будет прочным и практически применяемым.</a:t>
            </a:r>
          </a:p>
          <a:p>
            <a:r>
              <a:rPr lang="ru-RU" dirty="0"/>
              <a:t>Работая с молодыми студентами-спортсменами, особенно высококвалифицированными, понимаешь и чувствуешь их, в большинстве случаев ощущаешь добросовестное отношение обучаемых к учебе и спорту. </a:t>
            </a:r>
          </a:p>
        </p:txBody>
      </p:sp>
    </p:spTree>
    <p:extLst>
      <p:ext uri="{BB962C8B-B14F-4D97-AF65-F5344CB8AC3E}">
        <p14:creationId xmlns:p14="http://schemas.microsoft.com/office/powerpoint/2010/main" val="224073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5304</TotalTime>
  <Words>1321</Words>
  <Application>Microsoft Office PowerPoint</Application>
  <PresentationFormat>Широкоэкранный</PresentationFormat>
  <Paragraphs>50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Times New Roman</vt:lpstr>
      <vt:lpstr>Тема Office</vt:lpstr>
      <vt:lpstr>Тема Office</vt:lpstr>
      <vt:lpstr>Тема Office</vt:lpstr>
      <vt:lpstr>Тема Office</vt:lpstr>
      <vt:lpstr>Презентация PowerPoint</vt:lpstr>
      <vt:lpstr>Кенарева Людмила Федоровна доцент, кандидат педагогических наук,  доцент кафедры теории и методики физического воспитания ФГБОУ ВО «Петрозаводский государственный  университет»,   Россия, г.  Петрозаводск kena08@bk.ru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 </vt:lpstr>
      <vt:lpstr>Презентация PowerPoint</vt:lpstr>
      <vt:lpstr>СПАСИБО ЗА ВНИМАНИЕ!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Илья Боронников</dc:creator>
  <cp:keywords>Конструктор презентаций</cp:keywords>
  <cp:lastModifiedBy>Татьяна Еннэ</cp:lastModifiedBy>
  <cp:revision>63</cp:revision>
  <dcterms:created xsi:type="dcterms:W3CDTF">2018-08-18T14:50:14Z</dcterms:created>
  <dcterms:modified xsi:type="dcterms:W3CDTF">2018-10-30T20:16:50Z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