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9" r:id="rId2"/>
    <p:sldId id="269" r:id="rId3"/>
    <p:sldId id="271" r:id="rId4"/>
    <p:sldId id="272" r:id="rId5"/>
    <p:sldId id="257" r:id="rId6"/>
    <p:sldId id="258" r:id="rId7"/>
    <p:sldId id="264" r:id="rId8"/>
    <p:sldId id="263" r:id="rId9"/>
    <p:sldId id="259" r:id="rId10"/>
    <p:sldId id="260" r:id="rId11"/>
    <p:sldId id="261" r:id="rId12"/>
    <p:sldId id="262" r:id="rId13"/>
    <p:sldId id="268" r:id="rId14"/>
    <p:sldId id="267" r:id="rId15"/>
    <p:sldId id="266" r:id="rId16"/>
    <p:sldId id="265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107" d="100"/>
          <a:sy n="107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41;&#1099;&#1089;&#1090;&#1088;&#1086;&#1090;&#1072;\100%20&#1084;%20&#1076;&#1077;&#1074;&#1091;&#1096;&#1082;&#1080;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76;&#1072;&#1085;&#1085;&#1099;&#1077;%20&#1087;&#1086;%204%20&#1085;&#1072;&#1087;&#1088;&#1072;&#1074;&#1083;&#1077;&#1085;&#1080;&#1103;&#1084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76;&#1072;&#1085;&#1085;&#1099;&#1077;%20&#1087;&#1086;%204%20&#1085;&#1072;&#1087;&#1088;&#1072;&#1074;&#1083;&#1077;&#1085;&#1080;&#1103;&#1084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76;&#1072;&#1085;&#1085;&#1099;&#1077;%20&#1087;&#1086;%204%20&#1085;&#1072;&#1087;&#1088;&#1072;&#1074;&#1083;&#1077;&#1085;&#1080;&#1103;&#1084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41;&#1099;&#1089;&#1090;&#1088;&#1086;&#1090;&#1072;\100%20&#1084;%20&#1102;&#1085;&#1086;&#1096;&#108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43;&#1080;&#1073;&#1082;&#1086;&#1089;&#1090;&#1100;\1%20&#1082;&#1091;&#1088;&#1089;%20&#1075;&#1080;&#1073;&#1082;&#1086;&#1089;&#1090;&#1100;%20&#1076;&#1077;&#1074;&#1091;&#1096;&#1082;&#1080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57;&#1080;&#1083;&#1072;\&#1050;&#1086;&#1087;&#1080;&#1103;%20&#1055;&#1086;&#1076;&#1090;&#1103;&#1075;&#1080;&#1074;&#1072;&#1085;&#1080;&#1077;%20&#1076;&#1077;&#1074;_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57;&#1080;&#1083;&#1072;\&#1050;&#1086;&#1087;&#1080;&#1103;%20&#1087;&#1086;&#1076;&#1090;&#1103;&#1075;&#1080;&#1074;&#1072;&#1085;&#1080;&#1077;%20&#1102;&#1085;_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0;&#1086;&#1085;&#1092;&#1077;&#1088;&#1077;&#1085;&#1094;&#1080;&#1103;%20&#1092;&#1080;&#1079;&#1082;&#1091;&#1083;&#1100;&#1090;&#1091;&#1088;&#1072;\&#1076;&#1072;&#1085;&#1085;&#1099;&#1077;%20&#1087;&#1086;%204%20&#1085;&#1072;&#1087;&#1088;&#1072;&#1074;&#1083;&#1077;&#1085;&#1080;&#1103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3199305261634345E-2"/>
          <c:y val="1.3743061737728997E-2"/>
          <c:w val="0.96680069473836561"/>
          <c:h val="0.697074964253611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Лист1!$D$19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rgbClr val="002060">
                <a:alpha val="70000"/>
              </a:srgb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</c:spPr>
          </c:dPt>
          <c:dLbls>
            <c:delete val="1"/>
          </c:dLbls>
          <c:cat>
            <c:strRef>
              <c:f>Лист1!$C$20:$C$31</c:f>
              <c:strCache>
                <c:ptCount val="12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ИФКСИТ</c:v>
                </c:pt>
                <c:pt idx="9">
                  <c:v>ИЭИП</c:v>
                </c:pt>
                <c:pt idx="10">
                  <c:v>МЕД И</c:v>
                </c:pt>
                <c:pt idx="11">
                  <c:v>ФТИ</c:v>
                </c:pt>
              </c:strCache>
            </c:strRef>
          </c:cat>
          <c:val>
            <c:numRef>
              <c:f>Лист1!$D$20:$D$31</c:f>
              <c:numCache>
                <c:formatCode>General</c:formatCode>
                <c:ptCount val="12"/>
                <c:pt idx="1">
                  <c:v>21</c:v>
                </c:pt>
                <c:pt idx="2">
                  <c:v>9.6999999999999993</c:v>
                </c:pt>
                <c:pt idx="3">
                  <c:v>33.4</c:v>
                </c:pt>
                <c:pt idx="4">
                  <c:v>12.5</c:v>
                </c:pt>
                <c:pt idx="5">
                  <c:v>13</c:v>
                </c:pt>
                <c:pt idx="6">
                  <c:v>9.8000000000000007</c:v>
                </c:pt>
                <c:pt idx="7">
                  <c:v>9</c:v>
                </c:pt>
                <c:pt idx="8">
                  <c:v>11</c:v>
                </c:pt>
                <c:pt idx="9">
                  <c:v>31.6</c:v>
                </c:pt>
                <c:pt idx="10">
                  <c:v>8.8000000000000007</c:v>
                </c:pt>
                <c:pt idx="11">
                  <c:v>14.04</c:v>
                </c:pt>
              </c:numCache>
            </c:numRef>
          </c:val>
        </c:ser>
        <c:ser>
          <c:idx val="1"/>
          <c:order val="1"/>
          <c:tx>
            <c:strRef>
              <c:f>Лист1!$E$19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Лист1!$C$20:$C$31</c:f>
              <c:strCache>
                <c:ptCount val="12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ИФКСИТ</c:v>
                </c:pt>
                <c:pt idx="9">
                  <c:v>ИЭИП</c:v>
                </c:pt>
                <c:pt idx="10">
                  <c:v>МЕД И</c:v>
                </c:pt>
                <c:pt idx="11">
                  <c:v>ФТИ</c:v>
                </c:pt>
              </c:strCache>
            </c:strRef>
          </c:cat>
          <c:val>
            <c:numRef>
              <c:f>Лист1!$E$20:$E$31</c:f>
              <c:numCache>
                <c:formatCode>General</c:formatCode>
                <c:ptCount val="12"/>
                <c:pt idx="1">
                  <c:v>42</c:v>
                </c:pt>
                <c:pt idx="2">
                  <c:v>5.8</c:v>
                </c:pt>
                <c:pt idx="3">
                  <c:v>11.7</c:v>
                </c:pt>
                <c:pt idx="4">
                  <c:v>25</c:v>
                </c:pt>
                <c:pt idx="5">
                  <c:v>7</c:v>
                </c:pt>
                <c:pt idx="6">
                  <c:v>11</c:v>
                </c:pt>
                <c:pt idx="7">
                  <c:v>4.5</c:v>
                </c:pt>
                <c:pt idx="8">
                  <c:v>22</c:v>
                </c:pt>
                <c:pt idx="9">
                  <c:v>18.399999999999999</c:v>
                </c:pt>
                <c:pt idx="10">
                  <c:v>10.5</c:v>
                </c:pt>
                <c:pt idx="11">
                  <c:v>7.02</c:v>
                </c:pt>
              </c:numCache>
            </c:numRef>
          </c:val>
        </c:ser>
        <c:ser>
          <c:idx val="2"/>
          <c:order val="2"/>
          <c:tx>
            <c:strRef>
              <c:f>Лист1!$F$19</c:f>
              <c:strCache>
                <c:ptCount val="1"/>
                <c:pt idx="0">
                  <c:v>Удовлетворительно"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elete val="1"/>
          </c:dLbls>
          <c:cat>
            <c:strRef>
              <c:f>Лист1!$C$20:$C$31</c:f>
              <c:strCache>
                <c:ptCount val="12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ИФКСИТ</c:v>
                </c:pt>
                <c:pt idx="9">
                  <c:v>ИЭИП</c:v>
                </c:pt>
                <c:pt idx="10">
                  <c:v>МЕД И</c:v>
                </c:pt>
                <c:pt idx="11">
                  <c:v>ФТИ</c:v>
                </c:pt>
              </c:strCache>
            </c:strRef>
          </c:cat>
          <c:val>
            <c:numRef>
              <c:f>Лист1!$F$20:$F$31</c:f>
              <c:numCache>
                <c:formatCode>General</c:formatCode>
                <c:ptCount val="12"/>
                <c:pt idx="1">
                  <c:v>3</c:v>
                </c:pt>
                <c:pt idx="2">
                  <c:v>15.5</c:v>
                </c:pt>
                <c:pt idx="3">
                  <c:v>23.5</c:v>
                </c:pt>
                <c:pt idx="4">
                  <c:v>8</c:v>
                </c:pt>
                <c:pt idx="5">
                  <c:v>30</c:v>
                </c:pt>
                <c:pt idx="6">
                  <c:v>11</c:v>
                </c:pt>
                <c:pt idx="7">
                  <c:v>19.5</c:v>
                </c:pt>
                <c:pt idx="8">
                  <c:v>28</c:v>
                </c:pt>
                <c:pt idx="9">
                  <c:v>13.2</c:v>
                </c:pt>
                <c:pt idx="10">
                  <c:v>6.7</c:v>
                </c:pt>
                <c:pt idx="11">
                  <c:v>14.04</c:v>
                </c:pt>
              </c:numCache>
            </c:numRef>
          </c:val>
        </c:ser>
        <c:ser>
          <c:idx val="3"/>
          <c:order val="3"/>
          <c:tx>
            <c:strRef>
              <c:f>Лист1!$G$19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Лист1!$C$20:$C$31</c:f>
              <c:strCache>
                <c:ptCount val="12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ИФКСИТ</c:v>
                </c:pt>
                <c:pt idx="9">
                  <c:v>ИЭИП</c:v>
                </c:pt>
                <c:pt idx="10">
                  <c:v>МЕД И</c:v>
                </c:pt>
                <c:pt idx="11">
                  <c:v>ФТИ</c:v>
                </c:pt>
              </c:strCache>
            </c:strRef>
          </c:cat>
          <c:val>
            <c:numRef>
              <c:f>Лист1!$G$20:$G$31</c:f>
              <c:numCache>
                <c:formatCode>General</c:formatCode>
                <c:ptCount val="12"/>
                <c:pt idx="1">
                  <c:v>34</c:v>
                </c:pt>
                <c:pt idx="2">
                  <c:v>69</c:v>
                </c:pt>
                <c:pt idx="3">
                  <c:v>31.4</c:v>
                </c:pt>
                <c:pt idx="4">
                  <c:v>54</c:v>
                </c:pt>
                <c:pt idx="5">
                  <c:v>50</c:v>
                </c:pt>
                <c:pt idx="6">
                  <c:v>63</c:v>
                </c:pt>
                <c:pt idx="7">
                  <c:v>59</c:v>
                </c:pt>
                <c:pt idx="8">
                  <c:v>39</c:v>
                </c:pt>
                <c:pt idx="9">
                  <c:v>36.799999999999997</c:v>
                </c:pt>
                <c:pt idx="10">
                  <c:v>74</c:v>
                </c:pt>
                <c:pt idx="11">
                  <c:v>68.42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9235072"/>
        <c:axId val="29240704"/>
        <c:axId val="0"/>
      </c:bar3DChart>
      <c:catAx>
        <c:axId val="292350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9240704"/>
        <c:crosses val="autoZero"/>
        <c:auto val="1"/>
        <c:lblAlgn val="ctr"/>
        <c:lblOffset val="100"/>
        <c:noMultiLvlLbl val="0"/>
      </c:catAx>
      <c:valAx>
        <c:axId val="29240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2923507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  <c:perspective val="1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453849518810147E-2"/>
          <c:y val="2.8252405949256341E-2"/>
          <c:w val="0.95866579177602795"/>
          <c:h val="0.573961938536161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Лист1!$B$16:$B$18</c:f>
              <c:strCache>
                <c:ptCount val="1"/>
                <c:pt idx="0">
                  <c:v>Выносливость Девушки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Лист1!$B$19:$B$29</c:f>
              <c:numCache>
                <c:formatCode>0%</c:formatCode>
                <c:ptCount val="11"/>
                <c:pt idx="0">
                  <c:v>0.11</c:v>
                </c:pt>
                <c:pt idx="1">
                  <c:v>0.33</c:v>
                </c:pt>
                <c:pt idx="2">
                  <c:v>0.23</c:v>
                </c:pt>
                <c:pt idx="3">
                  <c:v>0.3</c:v>
                </c:pt>
                <c:pt idx="4">
                  <c:v>0.3</c:v>
                </c:pt>
                <c:pt idx="5">
                  <c:v>0.15</c:v>
                </c:pt>
                <c:pt idx="6">
                  <c:v>0.27</c:v>
                </c:pt>
                <c:pt idx="7">
                  <c:v>0.14000000000000001</c:v>
                </c:pt>
                <c:pt idx="8">
                  <c:v>0.23</c:v>
                </c:pt>
                <c:pt idx="9">
                  <c:v>0.09</c:v>
                </c:pt>
                <c:pt idx="1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Лист1!$C$16:$C$18</c:f>
              <c:strCache>
                <c:ptCount val="1"/>
                <c:pt idx="0">
                  <c:v>Выносливость Юноши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Лист1!$C$19:$C$29</c:f>
              <c:numCache>
                <c:formatCode>0%</c:formatCode>
                <c:ptCount val="11"/>
                <c:pt idx="0">
                  <c:v>0.24</c:v>
                </c:pt>
                <c:pt idx="1">
                  <c:v>0.43</c:v>
                </c:pt>
                <c:pt idx="2">
                  <c:v>0</c:v>
                </c:pt>
                <c:pt idx="3">
                  <c:v>0.43</c:v>
                </c:pt>
                <c:pt idx="4">
                  <c:v>0.23</c:v>
                </c:pt>
                <c:pt idx="5">
                  <c:v>0.4</c:v>
                </c:pt>
                <c:pt idx="6">
                  <c:v>0.33</c:v>
                </c:pt>
                <c:pt idx="7">
                  <c:v>0.6</c:v>
                </c:pt>
                <c:pt idx="8">
                  <c:v>0.28999999999999998</c:v>
                </c:pt>
                <c:pt idx="9">
                  <c:v>0.35</c:v>
                </c:pt>
                <c:pt idx="10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Лист1!$D$16:$D$18</c:f>
              <c:strCache>
                <c:ptCount val="1"/>
                <c:pt idx="0">
                  <c:v>Сила Девушки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Лист1!$D$19:$D$29</c:f>
              <c:numCache>
                <c:formatCode>0%</c:formatCode>
                <c:ptCount val="11"/>
                <c:pt idx="0">
                  <c:v>0.2</c:v>
                </c:pt>
                <c:pt idx="1">
                  <c:v>9.6000000000000002E-2</c:v>
                </c:pt>
                <c:pt idx="2">
                  <c:v>8.1000000000000003E-2</c:v>
                </c:pt>
                <c:pt idx="3">
                  <c:v>0.11</c:v>
                </c:pt>
                <c:pt idx="4">
                  <c:v>0.04</c:v>
                </c:pt>
                <c:pt idx="5">
                  <c:v>0.33</c:v>
                </c:pt>
                <c:pt idx="6">
                  <c:v>0.255</c:v>
                </c:pt>
                <c:pt idx="7">
                  <c:v>0.12</c:v>
                </c:pt>
                <c:pt idx="8">
                  <c:v>5.1299999999999998E-2</c:v>
                </c:pt>
                <c:pt idx="9">
                  <c:v>0.03</c:v>
                </c:pt>
                <c:pt idx="10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Лист1!$E$16:$E$18</c:f>
              <c:strCache>
                <c:ptCount val="1"/>
                <c:pt idx="0">
                  <c:v>Сила Юноши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Лист1!$E$19:$E$29</c:f>
              <c:numCache>
                <c:formatCode>0%</c:formatCode>
                <c:ptCount val="11"/>
                <c:pt idx="0">
                  <c:v>0</c:v>
                </c:pt>
                <c:pt idx="1">
                  <c:v>7.3999999999999996E-2</c:v>
                </c:pt>
                <c:pt idx="2">
                  <c:v>0</c:v>
                </c:pt>
                <c:pt idx="3">
                  <c:v>0.15</c:v>
                </c:pt>
                <c:pt idx="4">
                  <c:v>0.02</c:v>
                </c:pt>
                <c:pt idx="5">
                  <c:v>0.2</c:v>
                </c:pt>
                <c:pt idx="6">
                  <c:v>0.222</c:v>
                </c:pt>
                <c:pt idx="7">
                  <c:v>0.12</c:v>
                </c:pt>
                <c:pt idx="8">
                  <c:v>0.08</c:v>
                </c:pt>
                <c:pt idx="9">
                  <c:v>0.03</c:v>
                </c:pt>
                <c:pt idx="10">
                  <c:v>5.9400000000000001E-2</c:v>
                </c:pt>
              </c:numCache>
            </c:numRef>
          </c:val>
        </c:ser>
        <c:ser>
          <c:idx val="4"/>
          <c:order val="4"/>
          <c:tx>
            <c:strRef>
              <c:f>Лист1!$F$16:$F$18</c:f>
              <c:strCache>
                <c:ptCount val="1"/>
                <c:pt idx="0">
                  <c:v>Гибкость Девушки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Лист1!$F$19:$F$29</c:f>
              <c:numCache>
                <c:formatCode>0%</c:formatCode>
                <c:ptCount val="11"/>
                <c:pt idx="0">
                  <c:v>0.1</c:v>
                </c:pt>
                <c:pt idx="1">
                  <c:v>0.08</c:v>
                </c:pt>
                <c:pt idx="2">
                  <c:v>0.14000000000000001</c:v>
                </c:pt>
                <c:pt idx="3">
                  <c:v>0.08</c:v>
                </c:pt>
                <c:pt idx="4">
                  <c:v>0.06</c:v>
                </c:pt>
                <c:pt idx="5" formatCode="0.00%">
                  <c:v>5.1999999999999998E-2</c:v>
                </c:pt>
                <c:pt idx="6">
                  <c:v>0.31</c:v>
                </c:pt>
                <c:pt idx="7">
                  <c:v>0.11</c:v>
                </c:pt>
                <c:pt idx="8" formatCode="0.00%">
                  <c:v>7.8E-2</c:v>
                </c:pt>
                <c:pt idx="9" formatCode="0.00%">
                  <c:v>0.17499999999999999</c:v>
                </c:pt>
                <c:pt idx="10" formatCode="0.00%">
                  <c:v>6.4500000000000002E-2</c:v>
                </c:pt>
              </c:numCache>
            </c:numRef>
          </c:val>
        </c:ser>
        <c:ser>
          <c:idx val="5"/>
          <c:order val="5"/>
          <c:tx>
            <c:strRef>
              <c:f>Лист1!$G$16:$G$18</c:f>
              <c:strCache>
                <c:ptCount val="1"/>
                <c:pt idx="0">
                  <c:v>Гибкость Юноши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Лист1!$G$19:$G$29</c:f>
              <c:numCache>
                <c:formatCode>0%</c:formatCode>
                <c:ptCount val="11"/>
                <c:pt idx="0">
                  <c:v>0.14000000000000001</c:v>
                </c:pt>
                <c:pt idx="1">
                  <c:v>0.12</c:v>
                </c:pt>
                <c:pt idx="2" formatCode="0.00%">
                  <c:v>0.185</c:v>
                </c:pt>
                <c:pt idx="3">
                  <c:v>0.14000000000000001</c:v>
                </c:pt>
                <c:pt idx="4">
                  <c:v>0.23</c:v>
                </c:pt>
                <c:pt idx="5">
                  <c:v>0.27</c:v>
                </c:pt>
                <c:pt idx="6">
                  <c:v>0.18</c:v>
                </c:pt>
                <c:pt idx="7">
                  <c:v>0.11</c:v>
                </c:pt>
                <c:pt idx="8">
                  <c:v>0.25</c:v>
                </c:pt>
                <c:pt idx="9">
                  <c:v>0.24</c:v>
                </c:pt>
                <c:pt idx="10" formatCode="0.00%">
                  <c:v>0.17269999999999999</c:v>
                </c:pt>
              </c:numCache>
            </c:numRef>
          </c:val>
        </c:ser>
        <c:ser>
          <c:idx val="6"/>
          <c:order val="6"/>
          <c:tx>
            <c:strRef>
              <c:f>Лист1!$H$16:$H$18</c:f>
              <c:strCache>
                <c:ptCount val="1"/>
                <c:pt idx="0">
                  <c:v>Быстрота Девушки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Лист1!$H$19:$H$29</c:f>
              <c:numCache>
                <c:formatCode>0.00%</c:formatCode>
                <c:ptCount val="11"/>
                <c:pt idx="0" formatCode="0%">
                  <c:v>0.21</c:v>
                </c:pt>
                <c:pt idx="1">
                  <c:v>9.7000000000000003E-2</c:v>
                </c:pt>
                <c:pt idx="2">
                  <c:v>0.33400000000000002</c:v>
                </c:pt>
                <c:pt idx="3">
                  <c:v>0.125</c:v>
                </c:pt>
                <c:pt idx="4" formatCode="0%">
                  <c:v>0.13</c:v>
                </c:pt>
                <c:pt idx="5">
                  <c:v>9.8000000000000004E-2</c:v>
                </c:pt>
                <c:pt idx="6" formatCode="0%">
                  <c:v>0.09</c:v>
                </c:pt>
                <c:pt idx="7" formatCode="0%">
                  <c:v>0.11</c:v>
                </c:pt>
                <c:pt idx="8">
                  <c:v>0.316</c:v>
                </c:pt>
                <c:pt idx="9">
                  <c:v>8.7999999999999995E-2</c:v>
                </c:pt>
                <c:pt idx="10">
                  <c:v>0.1404</c:v>
                </c:pt>
              </c:numCache>
            </c:numRef>
          </c:val>
        </c:ser>
        <c:ser>
          <c:idx val="7"/>
          <c:order val="7"/>
          <c:tx>
            <c:strRef>
              <c:f>Лист1!$I$16:$I$18</c:f>
              <c:strCache>
                <c:ptCount val="1"/>
                <c:pt idx="0">
                  <c:v>Быстрота Юноши</c:v>
                </c:pt>
              </c:strCache>
            </c:strRef>
          </c:tx>
          <c:invertIfNegative val="0"/>
          <c:cat>
            <c:strRef>
              <c:f>Лист1!$A$19:$A$29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Лист1!$I$19:$I$29</c:f>
              <c:numCache>
                <c:formatCode>0.00%</c:formatCode>
                <c:ptCount val="11"/>
                <c:pt idx="0" formatCode="0%">
                  <c:v>0.4</c:v>
                </c:pt>
                <c:pt idx="1">
                  <c:v>0.224</c:v>
                </c:pt>
                <c:pt idx="2">
                  <c:v>0.28599999999999998</c:v>
                </c:pt>
                <c:pt idx="3">
                  <c:v>0.69499999999999995</c:v>
                </c:pt>
                <c:pt idx="4" formatCode="0%">
                  <c:v>0.57999999999999996</c:v>
                </c:pt>
                <c:pt idx="5" formatCode="0%">
                  <c:v>0.6</c:v>
                </c:pt>
                <c:pt idx="6" formatCode="0%">
                  <c:v>0.5</c:v>
                </c:pt>
                <c:pt idx="7" formatCode="0%">
                  <c:v>0.5</c:v>
                </c:pt>
                <c:pt idx="8" formatCode="0%">
                  <c:v>0.51</c:v>
                </c:pt>
                <c:pt idx="9">
                  <c:v>0.26919999999999999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3022080"/>
        <c:axId val="73027968"/>
        <c:axId val="0"/>
      </c:bar3DChart>
      <c:catAx>
        <c:axId val="73022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3027968"/>
        <c:crosses val="autoZero"/>
        <c:auto val="1"/>
        <c:lblAlgn val="ctr"/>
        <c:lblOffset val="100"/>
        <c:noMultiLvlLbl val="0"/>
      </c:catAx>
      <c:valAx>
        <c:axId val="73027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30220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0"/>
      <c:perspective val="10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444663167104114E-2"/>
          <c:y val="2.6715367551441903E-2"/>
          <c:w val="0.97955533683289586"/>
          <c:h val="0.62720904142427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Лист1!$B$31:$B$33</c:f>
              <c:strCache>
                <c:ptCount val="1"/>
                <c:pt idx="0">
                  <c:v>Выносливость Девушки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Лист1!$B$34:$B$44</c:f>
              <c:numCache>
                <c:formatCode>0%</c:formatCode>
                <c:ptCount val="11"/>
                <c:pt idx="0">
                  <c:v>0.22</c:v>
                </c:pt>
                <c:pt idx="1">
                  <c:v>0.19</c:v>
                </c:pt>
                <c:pt idx="2">
                  <c:v>0.1</c:v>
                </c:pt>
                <c:pt idx="3">
                  <c:v>0.18</c:v>
                </c:pt>
                <c:pt idx="4">
                  <c:v>0.05</c:v>
                </c:pt>
                <c:pt idx="5">
                  <c:v>0.14000000000000001</c:v>
                </c:pt>
                <c:pt idx="6">
                  <c:v>0.15</c:v>
                </c:pt>
                <c:pt idx="7">
                  <c:v>0</c:v>
                </c:pt>
                <c:pt idx="8">
                  <c:v>0.37</c:v>
                </c:pt>
                <c:pt idx="9">
                  <c:v>0.51</c:v>
                </c:pt>
                <c:pt idx="1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Лист1!$C$31:$C$33</c:f>
              <c:strCache>
                <c:ptCount val="1"/>
                <c:pt idx="0">
                  <c:v>Выносливость Юноши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Лист1!$C$34:$C$44</c:f>
              <c:numCache>
                <c:formatCode>0%</c:formatCode>
                <c:ptCount val="11"/>
                <c:pt idx="0">
                  <c:v>0.24</c:v>
                </c:pt>
                <c:pt idx="1">
                  <c:v>0.14000000000000001</c:v>
                </c:pt>
                <c:pt idx="2">
                  <c:v>0.11</c:v>
                </c:pt>
                <c:pt idx="3">
                  <c:v>0.15</c:v>
                </c:pt>
                <c:pt idx="4">
                  <c:v>0.18</c:v>
                </c:pt>
                <c:pt idx="5">
                  <c:v>0.1</c:v>
                </c:pt>
                <c:pt idx="6">
                  <c:v>0.34</c:v>
                </c:pt>
                <c:pt idx="7">
                  <c:v>0</c:v>
                </c:pt>
                <c:pt idx="8">
                  <c:v>0.28999999999999998</c:v>
                </c:pt>
                <c:pt idx="9">
                  <c:v>0.28999999999999998</c:v>
                </c:pt>
                <c:pt idx="10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Лист1!$D$31:$D$33</c:f>
              <c:strCache>
                <c:ptCount val="1"/>
                <c:pt idx="0">
                  <c:v>Сила Девушки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Лист1!$D$34:$D$44</c:f>
              <c:numCache>
                <c:formatCode>0%</c:formatCode>
                <c:ptCount val="11"/>
                <c:pt idx="0">
                  <c:v>0</c:v>
                </c:pt>
                <c:pt idx="1">
                  <c:v>0.16800000000000001</c:v>
                </c:pt>
                <c:pt idx="2">
                  <c:v>3.2000000000000001E-2</c:v>
                </c:pt>
                <c:pt idx="3">
                  <c:v>0.11</c:v>
                </c:pt>
                <c:pt idx="4">
                  <c:v>0</c:v>
                </c:pt>
                <c:pt idx="5">
                  <c:v>0.19</c:v>
                </c:pt>
                <c:pt idx="6">
                  <c:v>4.5999999999999999E-2</c:v>
                </c:pt>
                <c:pt idx="7">
                  <c:v>0.18</c:v>
                </c:pt>
                <c:pt idx="8">
                  <c:v>5.1299999999999998E-2</c:v>
                </c:pt>
                <c:pt idx="9">
                  <c:v>0.02</c:v>
                </c:pt>
                <c:pt idx="10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Лист1!$E$31:$E$33</c:f>
              <c:strCache>
                <c:ptCount val="1"/>
                <c:pt idx="0">
                  <c:v>Сила Юноши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Лист1!$E$34:$E$44</c:f>
              <c:numCache>
                <c:formatCode>0%</c:formatCode>
                <c:ptCount val="11"/>
                <c:pt idx="0">
                  <c:v>3.5999999999999997E-2</c:v>
                </c:pt>
                <c:pt idx="1">
                  <c:v>0.14799999999999999</c:v>
                </c:pt>
                <c:pt idx="2">
                  <c:v>0.2</c:v>
                </c:pt>
                <c:pt idx="3">
                  <c:v>0.14000000000000001</c:v>
                </c:pt>
                <c:pt idx="4">
                  <c:v>0.24</c:v>
                </c:pt>
                <c:pt idx="5">
                  <c:v>0.3</c:v>
                </c:pt>
                <c:pt idx="6">
                  <c:v>0.111</c:v>
                </c:pt>
                <c:pt idx="7">
                  <c:v>0.18</c:v>
                </c:pt>
                <c:pt idx="8">
                  <c:v>0.08</c:v>
                </c:pt>
                <c:pt idx="9">
                  <c:v>7.0000000000000007E-2</c:v>
                </c:pt>
                <c:pt idx="10">
                  <c:v>8.9099999999999999E-2</c:v>
                </c:pt>
              </c:numCache>
            </c:numRef>
          </c:val>
        </c:ser>
        <c:ser>
          <c:idx val="4"/>
          <c:order val="4"/>
          <c:tx>
            <c:strRef>
              <c:f>Лист1!$F$31:$F$33</c:f>
              <c:strCache>
                <c:ptCount val="1"/>
                <c:pt idx="0">
                  <c:v>Гибкость Девушки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Лист1!$F$34:$F$44</c:f>
              <c:numCache>
                <c:formatCode>0%</c:formatCode>
                <c:ptCount val="11"/>
                <c:pt idx="0">
                  <c:v>0.23</c:v>
                </c:pt>
                <c:pt idx="1">
                  <c:v>0.2</c:v>
                </c:pt>
                <c:pt idx="2">
                  <c:v>0.06</c:v>
                </c:pt>
                <c:pt idx="3">
                  <c:v>0.16</c:v>
                </c:pt>
                <c:pt idx="4">
                  <c:v>0.19</c:v>
                </c:pt>
                <c:pt idx="5" formatCode="0.00%">
                  <c:v>0.104</c:v>
                </c:pt>
                <c:pt idx="6">
                  <c:v>0.05</c:v>
                </c:pt>
                <c:pt idx="7">
                  <c:v>0.33</c:v>
                </c:pt>
                <c:pt idx="8" formatCode="0.00%">
                  <c:v>0.125</c:v>
                </c:pt>
                <c:pt idx="9">
                  <c:v>0.25</c:v>
                </c:pt>
                <c:pt idx="10" formatCode="0.00%">
                  <c:v>8.0600000000000005E-2</c:v>
                </c:pt>
              </c:numCache>
            </c:numRef>
          </c:val>
        </c:ser>
        <c:ser>
          <c:idx val="5"/>
          <c:order val="5"/>
          <c:tx>
            <c:strRef>
              <c:f>Лист1!$G$31:$G$33</c:f>
              <c:strCache>
                <c:ptCount val="1"/>
                <c:pt idx="0">
                  <c:v>Гибкость Юноши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Лист1!$G$34:$G$44</c:f>
              <c:numCache>
                <c:formatCode>0%</c:formatCode>
                <c:ptCount val="11"/>
                <c:pt idx="0">
                  <c:v>0.26</c:v>
                </c:pt>
                <c:pt idx="1">
                  <c:v>0.12</c:v>
                </c:pt>
                <c:pt idx="2" formatCode="0.00%">
                  <c:v>0.33300000000000002</c:v>
                </c:pt>
                <c:pt idx="3">
                  <c:v>0.28000000000000003</c:v>
                </c:pt>
                <c:pt idx="4">
                  <c:v>0.12</c:v>
                </c:pt>
                <c:pt idx="5">
                  <c:v>0.18</c:v>
                </c:pt>
                <c:pt idx="6">
                  <c:v>0.22</c:v>
                </c:pt>
                <c:pt idx="7">
                  <c:v>0.33</c:v>
                </c:pt>
                <c:pt idx="8">
                  <c:v>0</c:v>
                </c:pt>
                <c:pt idx="9">
                  <c:v>0.16</c:v>
                </c:pt>
                <c:pt idx="10" formatCode="0.00%">
                  <c:v>7.2700000000000001E-2</c:v>
                </c:pt>
              </c:numCache>
            </c:numRef>
          </c:val>
        </c:ser>
        <c:ser>
          <c:idx val="6"/>
          <c:order val="6"/>
          <c:tx>
            <c:strRef>
              <c:f>Лист1!$H$31:$H$33</c:f>
              <c:strCache>
                <c:ptCount val="1"/>
                <c:pt idx="0">
                  <c:v>Быстрота Девушки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Лист1!$H$34:$H$44</c:f>
              <c:numCache>
                <c:formatCode>0.00%</c:formatCode>
                <c:ptCount val="11"/>
                <c:pt idx="0" formatCode="0%">
                  <c:v>0.03</c:v>
                </c:pt>
                <c:pt idx="1">
                  <c:v>0.155</c:v>
                </c:pt>
                <c:pt idx="2">
                  <c:v>0.23499999999999999</c:v>
                </c:pt>
                <c:pt idx="3" formatCode="0%">
                  <c:v>0.08</c:v>
                </c:pt>
                <c:pt idx="4" formatCode="0%">
                  <c:v>0.3</c:v>
                </c:pt>
                <c:pt idx="5" formatCode="0%">
                  <c:v>0.11</c:v>
                </c:pt>
                <c:pt idx="6">
                  <c:v>0.19500000000000001</c:v>
                </c:pt>
                <c:pt idx="7" formatCode="0%">
                  <c:v>0.28000000000000003</c:v>
                </c:pt>
                <c:pt idx="8">
                  <c:v>0.13200000000000001</c:v>
                </c:pt>
                <c:pt idx="9">
                  <c:v>6.7000000000000004E-2</c:v>
                </c:pt>
                <c:pt idx="10">
                  <c:v>0.1404</c:v>
                </c:pt>
              </c:numCache>
            </c:numRef>
          </c:val>
        </c:ser>
        <c:ser>
          <c:idx val="7"/>
          <c:order val="7"/>
          <c:tx>
            <c:strRef>
              <c:f>Лист1!$I$31:$I$33</c:f>
              <c:strCache>
                <c:ptCount val="1"/>
                <c:pt idx="0">
                  <c:v>Быстрота Юноши</c:v>
                </c:pt>
              </c:strCache>
            </c:strRef>
          </c:tx>
          <c:invertIfNegative val="0"/>
          <c:cat>
            <c:strRef>
              <c:f>Лист1!$A$34:$A$44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Лист1!$I$34:$I$44</c:f>
              <c:numCache>
                <c:formatCode>0%</c:formatCode>
                <c:ptCount val="11"/>
                <c:pt idx="0" formatCode="0.00%">
                  <c:v>8.5999999999999993E-2</c:v>
                </c:pt>
                <c:pt idx="1">
                  <c:v>0.14000000000000001</c:v>
                </c:pt>
                <c:pt idx="2" formatCode="0.00%">
                  <c:v>0.14199999999999999</c:v>
                </c:pt>
                <c:pt idx="3" formatCode="0.00%">
                  <c:v>8.5000000000000006E-2</c:v>
                </c:pt>
                <c:pt idx="4">
                  <c:v>0.17</c:v>
                </c:pt>
                <c:pt idx="5">
                  <c:v>0.2</c:v>
                </c:pt>
                <c:pt idx="6">
                  <c:v>0</c:v>
                </c:pt>
                <c:pt idx="7" formatCode="0.00%">
                  <c:v>0.20799999999999999</c:v>
                </c:pt>
                <c:pt idx="8">
                  <c:v>0.12</c:v>
                </c:pt>
                <c:pt idx="9" formatCode="0.00%">
                  <c:v>0.1923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3067136"/>
        <c:axId val="74064256"/>
        <c:axId val="0"/>
      </c:bar3DChart>
      <c:catAx>
        <c:axId val="7306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4064256"/>
        <c:crosses val="autoZero"/>
        <c:auto val="1"/>
        <c:lblAlgn val="ctr"/>
        <c:lblOffset val="100"/>
        <c:noMultiLvlLbl val="0"/>
      </c:catAx>
      <c:valAx>
        <c:axId val="740642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3067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depthPercent val="100"/>
      <c:rAngAx val="0"/>
      <c:perspective val="10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Лист1!$B$46:$B$48</c:f>
              <c:strCache>
                <c:ptCount val="1"/>
                <c:pt idx="0">
                  <c:v>Выносливость Девушки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Лист1!$B$49:$B$59</c:f>
              <c:numCache>
                <c:formatCode>0%</c:formatCode>
                <c:ptCount val="11"/>
                <c:pt idx="0">
                  <c:v>0.39</c:v>
                </c:pt>
                <c:pt idx="1">
                  <c:v>0.46</c:v>
                </c:pt>
                <c:pt idx="2">
                  <c:v>0.65</c:v>
                </c:pt>
                <c:pt idx="3">
                  <c:v>0.5</c:v>
                </c:pt>
                <c:pt idx="4">
                  <c:v>0.45</c:v>
                </c:pt>
                <c:pt idx="5">
                  <c:v>0.66</c:v>
                </c:pt>
                <c:pt idx="6">
                  <c:v>0.56000000000000005</c:v>
                </c:pt>
                <c:pt idx="7">
                  <c:v>0.56999999999999995</c:v>
                </c:pt>
                <c:pt idx="8">
                  <c:v>0.26</c:v>
                </c:pt>
                <c:pt idx="9">
                  <c:v>0.37</c:v>
                </c:pt>
                <c:pt idx="10">
                  <c:v>0.56000000000000005</c:v>
                </c:pt>
              </c:numCache>
            </c:numRef>
          </c:val>
        </c:ser>
        <c:ser>
          <c:idx val="1"/>
          <c:order val="1"/>
          <c:tx>
            <c:strRef>
              <c:f>Лист1!$C$46:$C$48</c:f>
              <c:strCache>
                <c:ptCount val="1"/>
                <c:pt idx="0">
                  <c:v>Выносливость Юноши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Лист1!$C$49:$C$59</c:f>
              <c:numCache>
                <c:formatCode>0%</c:formatCode>
                <c:ptCount val="11"/>
                <c:pt idx="0">
                  <c:v>0.38</c:v>
                </c:pt>
                <c:pt idx="1">
                  <c:v>0.39</c:v>
                </c:pt>
                <c:pt idx="2">
                  <c:v>0.77</c:v>
                </c:pt>
                <c:pt idx="3">
                  <c:v>0.14000000000000001</c:v>
                </c:pt>
                <c:pt idx="4">
                  <c:v>0.53</c:v>
                </c:pt>
                <c:pt idx="5">
                  <c:v>0.1</c:v>
                </c:pt>
                <c:pt idx="6">
                  <c:v>0</c:v>
                </c:pt>
                <c:pt idx="7">
                  <c:v>7.0000000000000007E-2</c:v>
                </c:pt>
                <c:pt idx="8">
                  <c:v>0.25</c:v>
                </c:pt>
                <c:pt idx="9">
                  <c:v>0.04</c:v>
                </c:pt>
                <c:pt idx="10">
                  <c:v>0.56000000000000005</c:v>
                </c:pt>
              </c:numCache>
            </c:numRef>
          </c:val>
        </c:ser>
        <c:ser>
          <c:idx val="2"/>
          <c:order val="2"/>
          <c:tx>
            <c:strRef>
              <c:f>Лист1!$D$46:$D$48</c:f>
              <c:strCache>
                <c:ptCount val="1"/>
                <c:pt idx="0">
                  <c:v>Сила Девушки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Лист1!$D$49:$D$59</c:f>
              <c:numCache>
                <c:formatCode>0%</c:formatCode>
                <c:ptCount val="11"/>
                <c:pt idx="0">
                  <c:v>0.8</c:v>
                </c:pt>
                <c:pt idx="1">
                  <c:v>0.68799999999999994</c:v>
                </c:pt>
                <c:pt idx="2">
                  <c:v>0.80600000000000005</c:v>
                </c:pt>
                <c:pt idx="3">
                  <c:v>0.65</c:v>
                </c:pt>
                <c:pt idx="4">
                  <c:v>0.96</c:v>
                </c:pt>
                <c:pt idx="5">
                  <c:v>0.37</c:v>
                </c:pt>
                <c:pt idx="6">
                  <c:v>0.53500000000000003</c:v>
                </c:pt>
                <c:pt idx="7">
                  <c:v>0.12</c:v>
                </c:pt>
                <c:pt idx="8">
                  <c:v>0.84609999999999996</c:v>
                </c:pt>
                <c:pt idx="9">
                  <c:v>0.95</c:v>
                </c:pt>
                <c:pt idx="10">
                  <c:v>0.76</c:v>
                </c:pt>
              </c:numCache>
            </c:numRef>
          </c:val>
        </c:ser>
        <c:ser>
          <c:idx val="3"/>
          <c:order val="3"/>
          <c:tx>
            <c:strRef>
              <c:f>Лист1!$E$46:$E$48</c:f>
              <c:strCache>
                <c:ptCount val="1"/>
                <c:pt idx="0">
                  <c:v>Сила Юноши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Лист1!$E$49:$E$59</c:f>
              <c:numCache>
                <c:formatCode>0%</c:formatCode>
                <c:ptCount val="11"/>
                <c:pt idx="0">
                  <c:v>0.92900000000000005</c:v>
                </c:pt>
                <c:pt idx="1">
                  <c:v>0.77800000000000002</c:v>
                </c:pt>
                <c:pt idx="2">
                  <c:v>0.8</c:v>
                </c:pt>
                <c:pt idx="3">
                  <c:v>0.67</c:v>
                </c:pt>
                <c:pt idx="4">
                  <c:v>0.67</c:v>
                </c:pt>
                <c:pt idx="5">
                  <c:v>0.3</c:v>
                </c:pt>
                <c:pt idx="6">
                  <c:v>0.55500000000000005</c:v>
                </c:pt>
                <c:pt idx="7">
                  <c:v>0.59</c:v>
                </c:pt>
                <c:pt idx="8">
                  <c:v>0.84</c:v>
                </c:pt>
                <c:pt idx="9">
                  <c:v>0.8</c:v>
                </c:pt>
                <c:pt idx="10">
                  <c:v>0.82179999999999997</c:v>
                </c:pt>
              </c:numCache>
            </c:numRef>
          </c:val>
        </c:ser>
        <c:ser>
          <c:idx val="4"/>
          <c:order val="4"/>
          <c:tx>
            <c:strRef>
              <c:f>Лист1!$F$46:$F$48</c:f>
              <c:strCache>
                <c:ptCount val="1"/>
                <c:pt idx="0">
                  <c:v>Гибкость Девушки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Лист1!$F$49:$F$59</c:f>
              <c:numCache>
                <c:formatCode>0%</c:formatCode>
                <c:ptCount val="11"/>
                <c:pt idx="0">
                  <c:v>0.1</c:v>
                </c:pt>
                <c:pt idx="1">
                  <c:v>0.36</c:v>
                </c:pt>
                <c:pt idx="2">
                  <c:v>0.14000000000000001</c:v>
                </c:pt>
                <c:pt idx="3">
                  <c:v>0.24</c:v>
                </c:pt>
                <c:pt idx="4">
                  <c:v>0.12</c:v>
                </c:pt>
                <c:pt idx="5" formatCode="0.00%">
                  <c:v>7.8E-2</c:v>
                </c:pt>
                <c:pt idx="6">
                  <c:v>0.41</c:v>
                </c:pt>
                <c:pt idx="7">
                  <c:v>0.16</c:v>
                </c:pt>
                <c:pt idx="8" formatCode="0.00%">
                  <c:v>4.5999999999999999E-2</c:v>
                </c:pt>
                <c:pt idx="9" formatCode="0.00%">
                  <c:v>7.4999999999999997E-2</c:v>
                </c:pt>
                <c:pt idx="10" formatCode="0.00%">
                  <c:v>0.129</c:v>
                </c:pt>
              </c:numCache>
            </c:numRef>
          </c:val>
        </c:ser>
        <c:ser>
          <c:idx val="5"/>
          <c:order val="5"/>
          <c:tx>
            <c:strRef>
              <c:f>Лист1!$G$46:$G$48</c:f>
              <c:strCache>
                <c:ptCount val="1"/>
                <c:pt idx="0">
                  <c:v>Гибкость Юноши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Лист1!$G$49:$G$59</c:f>
              <c:numCache>
                <c:formatCode>0%</c:formatCode>
                <c:ptCount val="11"/>
                <c:pt idx="0">
                  <c:v>0.28999999999999998</c:v>
                </c:pt>
                <c:pt idx="1">
                  <c:v>0.28999999999999998</c:v>
                </c:pt>
                <c:pt idx="2" formatCode="0.00%">
                  <c:v>0.185</c:v>
                </c:pt>
                <c:pt idx="3">
                  <c:v>0.28000000000000003</c:v>
                </c:pt>
                <c:pt idx="4">
                  <c:v>0.08</c:v>
                </c:pt>
                <c:pt idx="5" formatCode="0.00%">
                  <c:v>9.0999999999999998E-2</c:v>
                </c:pt>
                <c:pt idx="6">
                  <c:v>0.5</c:v>
                </c:pt>
                <c:pt idx="7">
                  <c:v>0.16</c:v>
                </c:pt>
                <c:pt idx="8">
                  <c:v>0.25</c:v>
                </c:pt>
                <c:pt idx="9">
                  <c:v>0.28000000000000003</c:v>
                </c:pt>
                <c:pt idx="10" formatCode="0.00%">
                  <c:v>4.5499999999999999E-2</c:v>
                </c:pt>
              </c:numCache>
            </c:numRef>
          </c:val>
        </c:ser>
        <c:ser>
          <c:idx val="6"/>
          <c:order val="6"/>
          <c:tx>
            <c:strRef>
              <c:f>Лист1!$H$46:$H$48</c:f>
              <c:strCache>
                <c:ptCount val="1"/>
                <c:pt idx="0">
                  <c:v>Быстрота Девушки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Лист1!$H$49:$H$59</c:f>
              <c:numCache>
                <c:formatCode>0%</c:formatCode>
                <c:ptCount val="11"/>
                <c:pt idx="0">
                  <c:v>0.34</c:v>
                </c:pt>
                <c:pt idx="1">
                  <c:v>0.69</c:v>
                </c:pt>
                <c:pt idx="2" formatCode="0.00%">
                  <c:v>0.314</c:v>
                </c:pt>
                <c:pt idx="3">
                  <c:v>0.54</c:v>
                </c:pt>
                <c:pt idx="4">
                  <c:v>0.5</c:v>
                </c:pt>
                <c:pt idx="5">
                  <c:v>0.63</c:v>
                </c:pt>
                <c:pt idx="6">
                  <c:v>0.59</c:v>
                </c:pt>
                <c:pt idx="7">
                  <c:v>0.39</c:v>
                </c:pt>
                <c:pt idx="8" formatCode="0.00%">
                  <c:v>0.36799999999999999</c:v>
                </c:pt>
                <c:pt idx="9">
                  <c:v>0.74</c:v>
                </c:pt>
                <c:pt idx="10" formatCode="0.00%">
                  <c:v>0.68420000000000003</c:v>
                </c:pt>
              </c:numCache>
            </c:numRef>
          </c:val>
        </c:ser>
        <c:ser>
          <c:idx val="7"/>
          <c:order val="7"/>
          <c:tx>
            <c:strRef>
              <c:f>Лист1!$I$46:$I$48</c:f>
              <c:strCache>
                <c:ptCount val="1"/>
                <c:pt idx="0">
                  <c:v>Быстрота Юноши</c:v>
                </c:pt>
              </c:strCache>
            </c:strRef>
          </c:tx>
          <c:invertIfNegative val="0"/>
          <c:cat>
            <c:strRef>
              <c:f>Лист1!$A$49:$A$59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Лист1!$I$49:$I$59</c:f>
              <c:numCache>
                <c:formatCode>0.00%</c:formatCode>
                <c:ptCount val="11"/>
                <c:pt idx="0">
                  <c:v>0.314</c:v>
                </c:pt>
                <c:pt idx="1">
                  <c:v>0.35599999999999998</c:v>
                </c:pt>
                <c:pt idx="2">
                  <c:v>0.28599999999999998</c:v>
                </c:pt>
                <c:pt idx="3">
                  <c:v>0.115</c:v>
                </c:pt>
                <c:pt idx="4" formatCode="0%">
                  <c:v>0.17</c:v>
                </c:pt>
                <c:pt idx="5" formatCode="0%">
                  <c:v>0</c:v>
                </c:pt>
                <c:pt idx="6" formatCode="0%">
                  <c:v>0.5</c:v>
                </c:pt>
                <c:pt idx="7">
                  <c:v>8.4000000000000005E-2</c:v>
                </c:pt>
                <c:pt idx="8" formatCode="0%">
                  <c:v>0.25</c:v>
                </c:pt>
                <c:pt idx="9">
                  <c:v>0.39419999999999999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4111616"/>
        <c:axId val="74117504"/>
        <c:axId val="0"/>
      </c:bar3DChart>
      <c:catAx>
        <c:axId val="741116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4117504"/>
        <c:crosses val="autoZero"/>
        <c:auto val="1"/>
        <c:lblAlgn val="ctr"/>
        <c:lblOffset val="100"/>
        <c:noMultiLvlLbl val="0"/>
      </c:catAx>
      <c:valAx>
        <c:axId val="741175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4111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3600">
                <a:latin typeface="Monotype Corsiva" panose="03010101010201010101" pitchFamily="66" charset="0"/>
              </a:defRPr>
            </a:pPr>
            <a:r>
              <a:rPr lang="ru-RU" sz="3600" dirty="0">
                <a:latin typeface="Monotype Corsiva" panose="03010101010201010101" pitchFamily="66" charset="0"/>
              </a:rPr>
              <a:t>Общий результат  </a:t>
            </a:r>
            <a:r>
              <a:rPr lang="ru-RU" sz="3600" dirty="0" smtClean="0">
                <a:latin typeface="Monotype Corsiva" panose="03010101010201010101" pitchFamily="66" charset="0"/>
              </a:rPr>
              <a:t>развития быстроты у первокурсников ПетрГУ</a:t>
            </a:r>
            <a:endParaRPr lang="ru-RU" sz="3600" dirty="0">
              <a:latin typeface="Monotype Corsiva" panose="03010101010201010101" pitchFamily="66" charset="0"/>
            </a:endParaRPr>
          </a:p>
        </c:rich>
      </c:tx>
      <c:layout>
        <c:manualLayout>
          <c:xMode val="edge"/>
          <c:yMode val="edge"/>
          <c:x val="0.17672066596410393"/>
          <c:y val="1.245105973714538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115765230846737E-2"/>
          <c:y val="0.20213700324917225"/>
          <c:w val="0.84718548706322649"/>
          <c:h val="0.4646282170957780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  <a:latin typeface="Monotype Corsiva" panose="03010101010201010101" pitchFamily="66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"Неудовлетворительно"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0.15</c:v>
                </c:pt>
                <c:pt idx="1">
                  <c:v>0.16</c:v>
                </c:pt>
                <c:pt idx="2">
                  <c:v>0.16</c:v>
                </c:pt>
                <c:pt idx="3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  <a:latin typeface="Monotype Corsiva" panose="03010101010201010101" pitchFamily="66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"Неудовлетворительно"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0.46</c:v>
                </c:pt>
                <c:pt idx="1">
                  <c:v>0.16</c:v>
                </c:pt>
                <c:pt idx="2">
                  <c:v>0.13</c:v>
                </c:pt>
                <c:pt idx="3">
                  <c:v>0.25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74148480"/>
        <c:axId val="74162560"/>
        <c:axId val="0"/>
      </c:bar3DChart>
      <c:catAx>
        <c:axId val="741484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4162560"/>
        <c:crosses val="autoZero"/>
        <c:auto val="1"/>
        <c:lblAlgn val="ctr"/>
        <c:lblOffset val="100"/>
        <c:noMultiLvlLbl val="0"/>
      </c:catAx>
      <c:valAx>
        <c:axId val="741625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7414848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5405342491633379"/>
          <c:y val="0.25468548360103982"/>
          <c:w val="0.33759457429198603"/>
          <c:h val="6.2901885164510257E-2"/>
        </c:manualLayout>
      </c:layout>
      <c:overlay val="0"/>
      <c:txPr>
        <a:bodyPr/>
        <a:lstStyle/>
        <a:p>
          <a:pPr>
            <a:defRPr sz="2800">
              <a:latin typeface="Monotype Corsiva" panose="03010101010201010101" pitchFamily="66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Общий результат  </a:t>
            </a:r>
            <a:r>
              <a:rPr lang="ru-RU" dirty="0" smtClean="0"/>
              <a:t>развития выносливости у первокурсников ПетрГУ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2353391292318201E-2"/>
          <c:y val="0.20687212015164771"/>
          <c:w val="0.96980282128544437"/>
          <c:h val="0.4757665500145815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"Неудовлеворительно"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0.21</c:v>
                </c:pt>
                <c:pt idx="2">
                  <c:v>0.23</c:v>
                </c:pt>
                <c:pt idx="3">
                  <c:v>0.5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"Неудовлеворительно"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0.17</c:v>
                </c:pt>
                <c:pt idx="1">
                  <c:v>0.39</c:v>
                </c:pt>
                <c:pt idx="2">
                  <c:v>0.21</c:v>
                </c:pt>
                <c:pt idx="3">
                  <c:v>0.32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8977792"/>
        <c:axId val="28987776"/>
        <c:axId val="0"/>
      </c:bar3DChart>
      <c:catAx>
        <c:axId val="28977792"/>
        <c:scaling>
          <c:orientation val="minMax"/>
        </c:scaling>
        <c:delete val="0"/>
        <c:axPos val="b"/>
        <c:majorTickMark val="none"/>
        <c:minorTickMark val="none"/>
        <c:tickLblPos val="nextTo"/>
        <c:crossAx val="28987776"/>
        <c:crosses val="autoZero"/>
        <c:auto val="1"/>
        <c:lblAlgn val="ctr"/>
        <c:lblOffset val="100"/>
        <c:noMultiLvlLbl val="0"/>
      </c:catAx>
      <c:valAx>
        <c:axId val="289877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89777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7824560227916284"/>
          <c:y val="0.17596296296296296"/>
          <c:w val="0.40507602253223984"/>
          <c:h val="7.164989792942548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Monotype Corsiva" panose="03010101010201010101" pitchFamily="66" charset="0"/>
        </a:defRPr>
      </a:pPr>
      <a:endParaRPr lang="ru-R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Общие результаты </a:t>
            </a:r>
            <a:r>
              <a:rPr lang="ru-RU" dirty="0" smtClean="0"/>
              <a:t>развития гибкости у первокурсников</a:t>
            </a:r>
            <a:r>
              <a:rPr lang="ru-RU" baseline="0" dirty="0" smtClean="0"/>
              <a:t> ПетрГУ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"Неудовлетворительно"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0.54</c:v>
                </c:pt>
                <c:pt idx="1">
                  <c:v>0.14000000000000001</c:v>
                </c:pt>
                <c:pt idx="2">
                  <c:v>0.14000000000000001</c:v>
                </c:pt>
                <c:pt idx="3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"Неудовлетворительно"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0.44</c:v>
                </c:pt>
                <c:pt idx="1">
                  <c:v>0.18</c:v>
                </c:pt>
                <c:pt idx="2">
                  <c:v>0.18</c:v>
                </c:pt>
                <c:pt idx="3">
                  <c:v>0.2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9055616"/>
        <c:axId val="29057408"/>
        <c:axId val="0"/>
      </c:bar3DChart>
      <c:catAx>
        <c:axId val="29055616"/>
        <c:scaling>
          <c:orientation val="minMax"/>
        </c:scaling>
        <c:delete val="0"/>
        <c:axPos val="b"/>
        <c:majorTickMark val="none"/>
        <c:minorTickMark val="none"/>
        <c:tickLblPos val="nextTo"/>
        <c:crossAx val="29057408"/>
        <c:crosses val="autoZero"/>
        <c:auto val="1"/>
        <c:lblAlgn val="ctr"/>
        <c:lblOffset val="100"/>
        <c:noMultiLvlLbl val="0"/>
      </c:catAx>
      <c:valAx>
        <c:axId val="290574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905561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Monotype Corsiva" panose="03010101010201010101" pitchFamily="66" charset="0"/>
        </a:defRPr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Общие результаты </a:t>
            </a:r>
            <a:r>
              <a:rPr lang="ru-RU" dirty="0" smtClean="0"/>
              <a:t>развития силы у первокурсников ПетрГУ</a:t>
            </a:r>
            <a:endParaRPr lang="ru-RU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Девушки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583333333333333E-2"/>
                  <c:y val="3.888888888888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444444444444441E-3"/>
                  <c:y val="4.2592592592592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833333333333332E-2"/>
                  <c:y val="3.8888888888888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"Неудовлетворительно"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0.09</c:v>
                </c:pt>
                <c:pt idx="1">
                  <c:v>0.12</c:v>
                </c:pt>
                <c:pt idx="2">
                  <c:v>0.08</c:v>
                </c:pt>
                <c:pt idx="3">
                  <c:v>0.71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Юноши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3888888888888888E-2"/>
                  <c:y val="-7.4074074074074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666666666667178E-3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777777777777779E-3"/>
                  <c:y val="-6.6666812481773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"Отлично"</c:v>
                </c:pt>
                <c:pt idx="1">
                  <c:v>"Хорошо"</c:v>
                </c:pt>
                <c:pt idx="2">
                  <c:v>"Удовлетворительно"</c:v>
                </c:pt>
                <c:pt idx="3">
                  <c:v>"Неудовлетворительно"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0.04</c:v>
                </c:pt>
                <c:pt idx="1">
                  <c:v>0.08</c:v>
                </c:pt>
                <c:pt idx="2">
                  <c:v>0.13</c:v>
                </c:pt>
                <c:pt idx="3">
                  <c:v>0.75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29138304"/>
        <c:axId val="29144192"/>
        <c:axId val="0"/>
      </c:bar3DChart>
      <c:catAx>
        <c:axId val="29138304"/>
        <c:scaling>
          <c:orientation val="minMax"/>
        </c:scaling>
        <c:delete val="0"/>
        <c:axPos val="b"/>
        <c:majorTickMark val="none"/>
        <c:minorTickMark val="none"/>
        <c:tickLblPos val="nextTo"/>
        <c:crossAx val="29144192"/>
        <c:crosses val="autoZero"/>
        <c:auto val="1"/>
        <c:lblAlgn val="ctr"/>
        <c:lblOffset val="100"/>
        <c:noMultiLvlLbl val="0"/>
      </c:catAx>
      <c:valAx>
        <c:axId val="291441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913830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349496937882766"/>
          <c:y val="0.22537037037037036"/>
          <c:w val="0.38301006124234471"/>
          <c:h val="6.720195392242635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800">
          <a:latin typeface="Monotype Corsiva" panose="03010101010201010101" pitchFamily="66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Лист1!$D$22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Лист1!$C$23:$C$33</c:f>
              <c:strCache>
                <c:ptCount val="11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ИЭИП</c:v>
                </c:pt>
                <c:pt idx="9">
                  <c:v>МЕД И</c:v>
                </c:pt>
                <c:pt idx="10">
                  <c:v>ФТИ</c:v>
                </c:pt>
              </c:strCache>
            </c:strRef>
          </c:cat>
          <c:val>
            <c:numRef>
              <c:f>Лист1!$D$23:$D$33</c:f>
              <c:numCache>
                <c:formatCode>General</c:formatCode>
                <c:ptCount val="11"/>
                <c:pt idx="1">
                  <c:v>40</c:v>
                </c:pt>
                <c:pt idx="2">
                  <c:v>22.4</c:v>
                </c:pt>
                <c:pt idx="3">
                  <c:v>28.6</c:v>
                </c:pt>
                <c:pt idx="4">
                  <c:v>69.5</c:v>
                </c:pt>
                <c:pt idx="5">
                  <c:v>58</c:v>
                </c:pt>
                <c:pt idx="6">
                  <c:v>60</c:v>
                </c:pt>
                <c:pt idx="7">
                  <c:v>50</c:v>
                </c:pt>
                <c:pt idx="8">
                  <c:v>50</c:v>
                </c:pt>
                <c:pt idx="9">
                  <c:v>51</c:v>
                </c:pt>
                <c:pt idx="10">
                  <c:v>26.92</c:v>
                </c:pt>
              </c:numCache>
            </c:numRef>
          </c:val>
        </c:ser>
        <c:ser>
          <c:idx val="1"/>
          <c:order val="1"/>
          <c:tx>
            <c:strRef>
              <c:f>Лист1!$E$22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Лист1!$C$23:$C$33</c:f>
              <c:strCache>
                <c:ptCount val="11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ИЭИП</c:v>
                </c:pt>
                <c:pt idx="9">
                  <c:v>МЕД И</c:v>
                </c:pt>
                <c:pt idx="10">
                  <c:v>ФТИ</c:v>
                </c:pt>
              </c:strCache>
            </c:strRef>
          </c:cat>
          <c:val>
            <c:numRef>
              <c:f>Лист1!$E$23:$E$33</c:f>
              <c:numCache>
                <c:formatCode>General</c:formatCode>
                <c:ptCount val="11"/>
                <c:pt idx="1">
                  <c:v>20</c:v>
                </c:pt>
                <c:pt idx="2">
                  <c:v>28</c:v>
                </c:pt>
                <c:pt idx="3">
                  <c:v>28.6</c:v>
                </c:pt>
                <c:pt idx="4">
                  <c:v>10.5</c:v>
                </c:pt>
                <c:pt idx="5">
                  <c:v>8</c:v>
                </c:pt>
                <c:pt idx="6">
                  <c:v>20</c:v>
                </c:pt>
                <c:pt idx="7">
                  <c:v>0</c:v>
                </c:pt>
                <c:pt idx="8">
                  <c:v>20.8</c:v>
                </c:pt>
                <c:pt idx="9">
                  <c:v>12</c:v>
                </c:pt>
                <c:pt idx="10">
                  <c:v>14.42</c:v>
                </c:pt>
              </c:numCache>
            </c:numRef>
          </c:val>
        </c:ser>
        <c:ser>
          <c:idx val="2"/>
          <c:order val="2"/>
          <c:tx>
            <c:strRef>
              <c:f>Лист1!$F$22</c:f>
              <c:strCache>
                <c:ptCount val="1"/>
                <c:pt idx="0">
                  <c:v>"Удовлетворительно"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Лист1!$C$23:$C$33</c:f>
              <c:strCache>
                <c:ptCount val="11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ИЭИП</c:v>
                </c:pt>
                <c:pt idx="9">
                  <c:v>МЕД И</c:v>
                </c:pt>
                <c:pt idx="10">
                  <c:v>ФТИ</c:v>
                </c:pt>
              </c:strCache>
            </c:strRef>
          </c:cat>
          <c:val>
            <c:numRef>
              <c:f>Лист1!$F$23:$F$33</c:f>
              <c:numCache>
                <c:formatCode>General</c:formatCode>
                <c:ptCount val="11"/>
                <c:pt idx="1">
                  <c:v>8.6</c:v>
                </c:pt>
                <c:pt idx="2">
                  <c:v>14</c:v>
                </c:pt>
                <c:pt idx="3">
                  <c:v>14.2</c:v>
                </c:pt>
                <c:pt idx="4">
                  <c:v>8.5</c:v>
                </c:pt>
                <c:pt idx="5">
                  <c:v>17</c:v>
                </c:pt>
                <c:pt idx="6">
                  <c:v>20</c:v>
                </c:pt>
                <c:pt idx="7">
                  <c:v>0</c:v>
                </c:pt>
                <c:pt idx="8">
                  <c:v>20.8</c:v>
                </c:pt>
                <c:pt idx="9">
                  <c:v>12</c:v>
                </c:pt>
                <c:pt idx="10">
                  <c:v>19.23</c:v>
                </c:pt>
              </c:numCache>
            </c:numRef>
          </c:val>
        </c:ser>
        <c:ser>
          <c:idx val="3"/>
          <c:order val="3"/>
          <c:tx>
            <c:strRef>
              <c:f>Лист1!$G$22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Лист1!$C$23:$C$33</c:f>
              <c:strCache>
                <c:ptCount val="11"/>
                <c:pt idx="1">
                  <c:v>ИБЭАТ</c:v>
                </c:pt>
                <c:pt idx="2">
                  <c:v>ИИПИСН</c:v>
                </c:pt>
                <c:pt idx="3">
                  <c:v>ИИЯ</c:v>
                </c:pt>
                <c:pt idx="4">
                  <c:v>ИЛГИСН</c:v>
                </c:pt>
                <c:pt idx="5">
                  <c:v>ИМИТ</c:v>
                </c:pt>
                <c:pt idx="6">
                  <c:v>ИПП</c:v>
                </c:pt>
                <c:pt idx="7">
                  <c:v>ИФ</c:v>
                </c:pt>
                <c:pt idx="8">
                  <c:v>ИЭИП</c:v>
                </c:pt>
                <c:pt idx="9">
                  <c:v>МЕД И</c:v>
                </c:pt>
                <c:pt idx="10">
                  <c:v>ФТИ</c:v>
                </c:pt>
              </c:strCache>
            </c:strRef>
          </c:cat>
          <c:val>
            <c:numRef>
              <c:f>Лист1!$G$23:$G$33</c:f>
              <c:numCache>
                <c:formatCode>General</c:formatCode>
                <c:ptCount val="11"/>
                <c:pt idx="1">
                  <c:v>31.4</c:v>
                </c:pt>
                <c:pt idx="2">
                  <c:v>35.6</c:v>
                </c:pt>
                <c:pt idx="3">
                  <c:v>28.6</c:v>
                </c:pt>
                <c:pt idx="4">
                  <c:v>11.5</c:v>
                </c:pt>
                <c:pt idx="5">
                  <c:v>17</c:v>
                </c:pt>
                <c:pt idx="6">
                  <c:v>0</c:v>
                </c:pt>
                <c:pt idx="7">
                  <c:v>50</c:v>
                </c:pt>
                <c:pt idx="8">
                  <c:v>8.4</c:v>
                </c:pt>
                <c:pt idx="9">
                  <c:v>25</c:v>
                </c:pt>
                <c:pt idx="10">
                  <c:v>39.42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9285376"/>
        <c:axId val="69604096"/>
        <c:axId val="0"/>
      </c:bar3DChart>
      <c:catAx>
        <c:axId val="29285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9604096"/>
        <c:crosses val="autoZero"/>
        <c:auto val="1"/>
        <c:lblAlgn val="ctr"/>
        <c:lblOffset val="100"/>
        <c:noMultiLvlLbl val="0"/>
      </c:catAx>
      <c:valAx>
        <c:axId val="6960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292853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10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Лист1!$G$1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Лист1!$G$2:$G$12</c:f>
              <c:numCache>
                <c:formatCode>0%</c:formatCode>
                <c:ptCount val="11"/>
                <c:pt idx="0">
                  <c:v>0.27700000000000002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0.2</c:v>
                </c:pt>
                <c:pt idx="5">
                  <c:v>0.05</c:v>
                </c:pt>
                <c:pt idx="6">
                  <c:v>0.02</c:v>
                </c:pt>
                <c:pt idx="7">
                  <c:v>0.28999999999999998</c:v>
                </c:pt>
                <c:pt idx="8">
                  <c:v>0.14000000000000001</c:v>
                </c:pt>
                <c:pt idx="9">
                  <c:v>0.03</c:v>
                </c:pt>
                <c:pt idx="10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Лист1!$H$1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Лист1!$H$2:$H$12</c:f>
              <c:numCache>
                <c:formatCode>0%</c:formatCode>
                <c:ptCount val="11"/>
                <c:pt idx="0">
                  <c:v>0.11</c:v>
                </c:pt>
                <c:pt idx="1">
                  <c:v>0.33</c:v>
                </c:pt>
                <c:pt idx="2">
                  <c:v>0.23</c:v>
                </c:pt>
                <c:pt idx="3">
                  <c:v>0.3</c:v>
                </c:pt>
                <c:pt idx="4">
                  <c:v>0.3</c:v>
                </c:pt>
                <c:pt idx="5">
                  <c:v>0.15</c:v>
                </c:pt>
                <c:pt idx="6">
                  <c:v>0.27</c:v>
                </c:pt>
                <c:pt idx="7">
                  <c:v>0.14000000000000001</c:v>
                </c:pt>
                <c:pt idx="8">
                  <c:v>0.23</c:v>
                </c:pt>
                <c:pt idx="9">
                  <c:v>0.09</c:v>
                </c:pt>
                <c:pt idx="10">
                  <c:v>0.2</c:v>
                </c:pt>
              </c:numCache>
            </c:numRef>
          </c:val>
        </c:ser>
        <c:ser>
          <c:idx val="2"/>
          <c:order val="2"/>
          <c:tx>
            <c:strRef>
              <c:f>Лист1!$I$1</c:f>
              <c:strCache>
                <c:ptCount val="1"/>
                <c:pt idx="0">
                  <c:v>"Удовлеворительно"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Лист1!$I$2:$I$12</c:f>
              <c:numCache>
                <c:formatCode>0%</c:formatCode>
                <c:ptCount val="11"/>
                <c:pt idx="0">
                  <c:v>0.22</c:v>
                </c:pt>
                <c:pt idx="1">
                  <c:v>0.19</c:v>
                </c:pt>
                <c:pt idx="2">
                  <c:v>0.1</c:v>
                </c:pt>
                <c:pt idx="3">
                  <c:v>0.18</c:v>
                </c:pt>
                <c:pt idx="4">
                  <c:v>0.05</c:v>
                </c:pt>
                <c:pt idx="5">
                  <c:v>0.14000000000000001</c:v>
                </c:pt>
                <c:pt idx="6">
                  <c:v>0.15</c:v>
                </c:pt>
                <c:pt idx="7">
                  <c:v>0</c:v>
                </c:pt>
                <c:pt idx="8">
                  <c:v>0.37</c:v>
                </c:pt>
                <c:pt idx="9">
                  <c:v>0.51</c:v>
                </c:pt>
                <c:pt idx="10">
                  <c:v>0.2</c:v>
                </c:pt>
              </c:numCache>
            </c:numRef>
          </c:val>
        </c:ser>
        <c:ser>
          <c:idx val="3"/>
          <c:order val="3"/>
          <c:tx>
            <c:strRef>
              <c:f>Лист1!$J$1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Лист1!$J$2:$J$12</c:f>
              <c:numCache>
                <c:formatCode>0%</c:formatCode>
                <c:ptCount val="11"/>
                <c:pt idx="0">
                  <c:v>0.39</c:v>
                </c:pt>
                <c:pt idx="1">
                  <c:v>0.46</c:v>
                </c:pt>
                <c:pt idx="2">
                  <c:v>0.65</c:v>
                </c:pt>
                <c:pt idx="3">
                  <c:v>0.5</c:v>
                </c:pt>
                <c:pt idx="4">
                  <c:v>0.45</c:v>
                </c:pt>
                <c:pt idx="5">
                  <c:v>0.66</c:v>
                </c:pt>
                <c:pt idx="6">
                  <c:v>0.56000000000000005</c:v>
                </c:pt>
                <c:pt idx="7">
                  <c:v>0.56999999999999995</c:v>
                </c:pt>
                <c:pt idx="8">
                  <c:v>0.26</c:v>
                </c:pt>
                <c:pt idx="9">
                  <c:v>0.37</c:v>
                </c:pt>
                <c:pt idx="10">
                  <c:v>0.56000000000000005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69640960"/>
        <c:axId val="69646208"/>
        <c:axId val="0"/>
      </c:bar3DChart>
      <c:catAx>
        <c:axId val="69640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69646208"/>
        <c:crosses val="autoZero"/>
        <c:auto val="1"/>
        <c:lblAlgn val="ctr"/>
        <c:lblOffset val="100"/>
        <c:noMultiLvlLbl val="0"/>
      </c:catAx>
      <c:valAx>
        <c:axId val="696462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69640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6021911770703396"/>
          <c:w val="0.99865485564304457"/>
          <c:h val="0.1394039902739358"/>
        </c:manualLayout>
      </c:layout>
      <c:overlay val="0"/>
      <c:txPr>
        <a:bodyPr anchor="t"/>
        <a:lstStyle/>
        <a:p>
          <a:pPr algn="just">
            <a:lnSpc>
              <a:spcPct val="100000"/>
            </a:lnSpc>
            <a:defRPr spc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0"/>
      <c:rotY val="0"/>
      <c:rAngAx val="0"/>
      <c:perspective val="10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Лист1!$G$1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Лист1!$G$2:$G$12</c:f>
              <c:numCache>
                <c:formatCode>0%</c:formatCode>
                <c:ptCount val="11"/>
                <c:pt idx="0">
                  <c:v>0.14000000000000001</c:v>
                </c:pt>
                <c:pt idx="1">
                  <c:v>0.04</c:v>
                </c:pt>
                <c:pt idx="2">
                  <c:v>0.11</c:v>
                </c:pt>
                <c:pt idx="3">
                  <c:v>0.31</c:v>
                </c:pt>
                <c:pt idx="4">
                  <c:v>0.06</c:v>
                </c:pt>
                <c:pt idx="5">
                  <c:v>0.4</c:v>
                </c:pt>
                <c:pt idx="6">
                  <c:v>0.33</c:v>
                </c:pt>
                <c:pt idx="7">
                  <c:v>0.33</c:v>
                </c:pt>
                <c:pt idx="8">
                  <c:v>0.17</c:v>
                </c:pt>
                <c:pt idx="9">
                  <c:v>0</c:v>
                </c:pt>
                <c:pt idx="10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Лист1!$H$1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Лист1!$H$2:$H$12</c:f>
              <c:numCache>
                <c:formatCode>0%</c:formatCode>
                <c:ptCount val="11"/>
                <c:pt idx="0">
                  <c:v>0.24</c:v>
                </c:pt>
                <c:pt idx="1">
                  <c:v>0.43</c:v>
                </c:pt>
                <c:pt idx="2">
                  <c:v>0</c:v>
                </c:pt>
                <c:pt idx="3">
                  <c:v>0.43</c:v>
                </c:pt>
                <c:pt idx="4">
                  <c:v>0.23</c:v>
                </c:pt>
                <c:pt idx="5">
                  <c:v>0.4</c:v>
                </c:pt>
                <c:pt idx="6">
                  <c:v>0.33</c:v>
                </c:pt>
                <c:pt idx="7">
                  <c:v>0.6</c:v>
                </c:pt>
                <c:pt idx="8">
                  <c:v>0.28999999999999998</c:v>
                </c:pt>
                <c:pt idx="9">
                  <c:v>0.35</c:v>
                </c:pt>
                <c:pt idx="10">
                  <c:v>0.24</c:v>
                </c:pt>
              </c:numCache>
            </c:numRef>
          </c:val>
        </c:ser>
        <c:ser>
          <c:idx val="2"/>
          <c:order val="2"/>
          <c:tx>
            <c:strRef>
              <c:f>Лист1!$I$1</c:f>
              <c:strCache>
                <c:ptCount val="1"/>
                <c:pt idx="0">
                  <c:v>"Удовлетворительно"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Лист1!$I$2:$I$12</c:f>
              <c:numCache>
                <c:formatCode>0%</c:formatCode>
                <c:ptCount val="11"/>
                <c:pt idx="0">
                  <c:v>0.24</c:v>
                </c:pt>
                <c:pt idx="1">
                  <c:v>0.14000000000000001</c:v>
                </c:pt>
                <c:pt idx="2">
                  <c:v>0.11</c:v>
                </c:pt>
                <c:pt idx="3">
                  <c:v>0.15</c:v>
                </c:pt>
                <c:pt idx="4">
                  <c:v>0.18</c:v>
                </c:pt>
                <c:pt idx="5">
                  <c:v>0.1</c:v>
                </c:pt>
                <c:pt idx="6">
                  <c:v>0.34</c:v>
                </c:pt>
                <c:pt idx="7">
                  <c:v>0</c:v>
                </c:pt>
                <c:pt idx="8">
                  <c:v>0.28999999999999998</c:v>
                </c:pt>
                <c:pt idx="9">
                  <c:v>0.28999999999999998</c:v>
                </c:pt>
                <c:pt idx="10">
                  <c:v>0.14000000000000001</c:v>
                </c:pt>
              </c:numCache>
            </c:numRef>
          </c:val>
        </c:ser>
        <c:ser>
          <c:idx val="3"/>
          <c:order val="3"/>
          <c:tx>
            <c:strRef>
              <c:f>Лист1!$J$1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Lbl>
              <c:idx val="0"/>
              <c:spPr>
                <a:solidFill>
                  <a:schemeClr val="bg1">
                    <a:alpha val="30000"/>
                  </a:schemeClr>
                </a:solidFill>
                <a:ln w="25400">
                  <a:solidFill>
                    <a:schemeClr val="accent4">
                      <a:lumMod val="75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 sz="1800" b="1" u="none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Лист1!$J$2:$J$12</c:f>
              <c:numCache>
                <c:formatCode>0%</c:formatCode>
                <c:ptCount val="11"/>
                <c:pt idx="0">
                  <c:v>0.38</c:v>
                </c:pt>
                <c:pt idx="1">
                  <c:v>0.39</c:v>
                </c:pt>
                <c:pt idx="2">
                  <c:v>0.77</c:v>
                </c:pt>
                <c:pt idx="3">
                  <c:v>0.14000000000000001</c:v>
                </c:pt>
                <c:pt idx="4">
                  <c:v>0.53</c:v>
                </c:pt>
                <c:pt idx="5">
                  <c:v>0.1</c:v>
                </c:pt>
                <c:pt idx="6">
                  <c:v>0</c:v>
                </c:pt>
                <c:pt idx="7">
                  <c:v>7.0000000000000007E-2</c:v>
                </c:pt>
                <c:pt idx="8">
                  <c:v>0.25</c:v>
                </c:pt>
                <c:pt idx="9">
                  <c:v>0.04</c:v>
                </c:pt>
                <c:pt idx="10">
                  <c:v>0.56000000000000005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1169920"/>
        <c:axId val="71171456"/>
        <c:axId val="0"/>
      </c:bar3DChart>
      <c:catAx>
        <c:axId val="71169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1171456"/>
        <c:crosses val="autoZero"/>
        <c:auto val="1"/>
        <c:lblAlgn val="ctr"/>
        <c:lblOffset val="100"/>
        <c:noMultiLvlLbl val="0"/>
      </c:catAx>
      <c:valAx>
        <c:axId val="711714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11699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85688428794312876"/>
          <c:w val="1"/>
          <c:h val="0.1401917130631698"/>
        </c:manualLayout>
      </c:layout>
      <c:overlay val="0"/>
      <c:txPr>
        <a:bodyPr/>
        <a:lstStyle/>
        <a:p>
          <a:pPr>
            <a:defRPr sz="2000">
              <a:latin typeface="Tempus Sans ITC" panose="04020404030D07020202" pitchFamily="82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Лист1!$F$23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6">
                    <a:lumMod val="50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Лист1!$E$24:$E$35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Лист1!$F$24:$F$35</c:f>
              <c:numCache>
                <c:formatCode>General</c:formatCode>
                <c:ptCount val="12"/>
                <c:pt idx="1">
                  <c:v>57</c:v>
                </c:pt>
                <c:pt idx="2">
                  <c:v>36</c:v>
                </c:pt>
                <c:pt idx="3">
                  <c:v>66</c:v>
                </c:pt>
                <c:pt idx="4">
                  <c:v>52</c:v>
                </c:pt>
                <c:pt idx="5">
                  <c:v>63</c:v>
                </c:pt>
                <c:pt idx="6">
                  <c:v>76.599999999999994</c:v>
                </c:pt>
                <c:pt idx="7">
                  <c:v>23</c:v>
                </c:pt>
                <c:pt idx="8">
                  <c:v>40</c:v>
                </c:pt>
                <c:pt idx="9">
                  <c:v>75</c:v>
                </c:pt>
                <c:pt idx="10">
                  <c:v>50</c:v>
                </c:pt>
                <c:pt idx="11">
                  <c:v>72.58</c:v>
                </c:pt>
              </c:numCache>
            </c:numRef>
          </c:val>
        </c:ser>
        <c:ser>
          <c:idx val="1"/>
          <c:order val="1"/>
          <c:tx>
            <c:strRef>
              <c:f>Лист1!$G$23</c:f>
              <c:strCache>
                <c:ptCount val="1"/>
                <c:pt idx="0">
                  <c:v>"Удовлетворительно"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Лист1!$E$24:$E$35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Лист1!$G$24:$G$35</c:f>
              <c:numCache>
                <c:formatCode>General</c:formatCode>
                <c:ptCount val="12"/>
                <c:pt idx="1">
                  <c:v>23</c:v>
                </c:pt>
                <c:pt idx="2">
                  <c:v>20</c:v>
                </c:pt>
                <c:pt idx="3">
                  <c:v>6</c:v>
                </c:pt>
                <c:pt idx="4">
                  <c:v>16</c:v>
                </c:pt>
                <c:pt idx="5">
                  <c:v>19</c:v>
                </c:pt>
                <c:pt idx="6">
                  <c:v>10.4</c:v>
                </c:pt>
                <c:pt idx="7">
                  <c:v>5</c:v>
                </c:pt>
                <c:pt idx="8">
                  <c:v>33</c:v>
                </c:pt>
                <c:pt idx="9">
                  <c:v>12.5</c:v>
                </c:pt>
                <c:pt idx="10">
                  <c:v>25</c:v>
                </c:pt>
                <c:pt idx="11">
                  <c:v>8.06</c:v>
                </c:pt>
              </c:numCache>
            </c:numRef>
          </c:val>
        </c:ser>
        <c:ser>
          <c:idx val="2"/>
          <c:order val="2"/>
          <c:tx>
            <c:strRef>
              <c:f>Лист1!$H$23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Лист1!$E$24:$E$35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Лист1!$H$24:$H$35</c:f>
              <c:numCache>
                <c:formatCode>General</c:formatCode>
                <c:ptCount val="12"/>
                <c:pt idx="1">
                  <c:v>10</c:v>
                </c:pt>
                <c:pt idx="2">
                  <c:v>36</c:v>
                </c:pt>
                <c:pt idx="3">
                  <c:v>14</c:v>
                </c:pt>
                <c:pt idx="4">
                  <c:v>24</c:v>
                </c:pt>
                <c:pt idx="5">
                  <c:v>12</c:v>
                </c:pt>
                <c:pt idx="6">
                  <c:v>7.8</c:v>
                </c:pt>
                <c:pt idx="7">
                  <c:v>41</c:v>
                </c:pt>
                <c:pt idx="8">
                  <c:v>16</c:v>
                </c:pt>
                <c:pt idx="9">
                  <c:v>4.5999999999999996</c:v>
                </c:pt>
                <c:pt idx="10">
                  <c:v>7.5</c:v>
                </c:pt>
                <c:pt idx="11">
                  <c:v>12.9</c:v>
                </c:pt>
              </c:numCache>
            </c:numRef>
          </c:val>
        </c:ser>
        <c:ser>
          <c:idx val="3"/>
          <c:order val="3"/>
          <c:tx>
            <c:strRef>
              <c:f>Лист1!$I$23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Лист1!$E$24:$E$35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Лист1!$I$24:$I$35</c:f>
              <c:numCache>
                <c:formatCode>General</c:formatCode>
                <c:ptCount val="12"/>
                <c:pt idx="1">
                  <c:v>10</c:v>
                </c:pt>
                <c:pt idx="2">
                  <c:v>8</c:v>
                </c:pt>
                <c:pt idx="3">
                  <c:v>14</c:v>
                </c:pt>
                <c:pt idx="4">
                  <c:v>8</c:v>
                </c:pt>
                <c:pt idx="5">
                  <c:v>6</c:v>
                </c:pt>
                <c:pt idx="6">
                  <c:v>5.2</c:v>
                </c:pt>
                <c:pt idx="7">
                  <c:v>31</c:v>
                </c:pt>
                <c:pt idx="8">
                  <c:v>11</c:v>
                </c:pt>
                <c:pt idx="9">
                  <c:v>7.8</c:v>
                </c:pt>
                <c:pt idx="10">
                  <c:v>17.5</c:v>
                </c:pt>
                <c:pt idx="11">
                  <c:v>6.45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2465408"/>
        <c:axId val="72483584"/>
        <c:axId val="0"/>
      </c:bar3DChart>
      <c:catAx>
        <c:axId val="724654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483584"/>
        <c:crosses val="autoZero"/>
        <c:auto val="1"/>
        <c:lblAlgn val="ctr"/>
        <c:lblOffset val="100"/>
        <c:noMultiLvlLbl val="0"/>
      </c:catAx>
      <c:valAx>
        <c:axId val="72483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2465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Лист1!$C$18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 i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Лист1!$B$19:$B$30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Лист1!$C$19:$C$30</c:f>
              <c:numCache>
                <c:formatCode>General</c:formatCode>
                <c:ptCount val="12"/>
                <c:pt idx="1">
                  <c:v>31</c:v>
                </c:pt>
                <c:pt idx="2">
                  <c:v>47</c:v>
                </c:pt>
                <c:pt idx="3">
                  <c:v>29.6</c:v>
                </c:pt>
                <c:pt idx="4">
                  <c:v>30</c:v>
                </c:pt>
                <c:pt idx="5">
                  <c:v>57</c:v>
                </c:pt>
                <c:pt idx="6">
                  <c:v>45</c:v>
                </c:pt>
                <c:pt idx="7">
                  <c:v>10</c:v>
                </c:pt>
                <c:pt idx="8">
                  <c:v>40</c:v>
                </c:pt>
                <c:pt idx="9">
                  <c:v>50</c:v>
                </c:pt>
                <c:pt idx="10">
                  <c:v>32</c:v>
                </c:pt>
                <c:pt idx="11">
                  <c:v>70.91</c:v>
                </c:pt>
              </c:numCache>
            </c:numRef>
          </c:val>
        </c:ser>
        <c:ser>
          <c:idx val="1"/>
          <c:order val="1"/>
          <c:tx>
            <c:strRef>
              <c:f>Лист1!$D$18</c:f>
              <c:strCache>
                <c:ptCount val="1"/>
                <c:pt idx="0">
                  <c:v>"Удовлетворительно"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Лист1!$B$19:$B$30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Лист1!$D$19:$D$30</c:f>
              <c:numCache>
                <c:formatCode>General</c:formatCode>
                <c:ptCount val="12"/>
                <c:pt idx="1">
                  <c:v>26</c:v>
                </c:pt>
                <c:pt idx="2">
                  <c:v>12</c:v>
                </c:pt>
                <c:pt idx="3">
                  <c:v>33.299999999999997</c:v>
                </c:pt>
                <c:pt idx="4">
                  <c:v>28</c:v>
                </c:pt>
                <c:pt idx="5">
                  <c:v>12</c:v>
                </c:pt>
                <c:pt idx="6">
                  <c:v>18</c:v>
                </c:pt>
                <c:pt idx="7">
                  <c:v>22</c:v>
                </c:pt>
                <c:pt idx="8">
                  <c:v>33</c:v>
                </c:pt>
                <c:pt idx="9">
                  <c:v>0</c:v>
                </c:pt>
                <c:pt idx="10">
                  <c:v>16</c:v>
                </c:pt>
                <c:pt idx="11">
                  <c:v>7.27</c:v>
                </c:pt>
              </c:numCache>
            </c:numRef>
          </c:val>
        </c:ser>
        <c:ser>
          <c:idx val="2"/>
          <c:order val="2"/>
          <c:tx>
            <c:strRef>
              <c:f>Лист1!$E$18</c:f>
              <c:strCache>
                <c:ptCount val="1"/>
                <c:pt idx="0">
                  <c:v>Неудовлетворительно"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Лист1!$B$19:$B$30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Лист1!$E$19:$E$30</c:f>
              <c:numCache>
                <c:formatCode>General</c:formatCode>
                <c:ptCount val="12"/>
                <c:pt idx="1">
                  <c:v>29</c:v>
                </c:pt>
                <c:pt idx="2">
                  <c:v>29</c:v>
                </c:pt>
                <c:pt idx="3">
                  <c:v>18.5</c:v>
                </c:pt>
                <c:pt idx="4">
                  <c:v>28</c:v>
                </c:pt>
                <c:pt idx="5">
                  <c:v>8</c:v>
                </c:pt>
                <c:pt idx="6">
                  <c:v>9.1</c:v>
                </c:pt>
                <c:pt idx="7">
                  <c:v>50</c:v>
                </c:pt>
                <c:pt idx="8">
                  <c:v>16</c:v>
                </c:pt>
                <c:pt idx="9">
                  <c:v>25</c:v>
                </c:pt>
                <c:pt idx="10">
                  <c:v>28</c:v>
                </c:pt>
                <c:pt idx="11">
                  <c:v>4.55</c:v>
                </c:pt>
              </c:numCache>
            </c:numRef>
          </c:val>
        </c:ser>
        <c:ser>
          <c:idx val="3"/>
          <c:order val="3"/>
          <c:tx>
            <c:strRef>
              <c:f>Лист1!$F$18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Лист1!$B$19:$B$30</c:f>
              <c:strCache>
                <c:ptCount val="12"/>
                <c:pt idx="1">
                  <c:v>ИМИТ</c:v>
                </c:pt>
                <c:pt idx="2">
                  <c:v>ИФКСТ</c:v>
                </c:pt>
                <c:pt idx="3">
                  <c:v>ИБАЭТ</c:v>
                </c:pt>
                <c:pt idx="4">
                  <c:v>ИИПСН</c:v>
                </c:pt>
                <c:pt idx="5">
                  <c:v>ИЛГИСН</c:v>
                </c:pt>
                <c:pt idx="6">
                  <c:v>ИПП</c:v>
                </c:pt>
                <c:pt idx="7">
                  <c:v>Мигбк</c:v>
                </c:pt>
                <c:pt idx="8">
                  <c:v>ИИЯ</c:v>
                </c:pt>
                <c:pt idx="9">
                  <c:v>ИФ</c:v>
                </c:pt>
                <c:pt idx="10">
                  <c:v>ИЭиП</c:v>
                </c:pt>
                <c:pt idx="11">
                  <c:v>ФТИ</c:v>
                </c:pt>
              </c:strCache>
            </c:strRef>
          </c:cat>
          <c:val>
            <c:numRef>
              <c:f>Лист1!$F$19:$F$30</c:f>
              <c:numCache>
                <c:formatCode>General</c:formatCode>
                <c:ptCount val="12"/>
                <c:pt idx="1">
                  <c:v>14</c:v>
                </c:pt>
                <c:pt idx="2">
                  <c:v>12</c:v>
                </c:pt>
                <c:pt idx="3">
                  <c:v>18.5</c:v>
                </c:pt>
                <c:pt idx="4">
                  <c:v>14</c:v>
                </c:pt>
                <c:pt idx="5">
                  <c:v>23</c:v>
                </c:pt>
                <c:pt idx="6">
                  <c:v>27</c:v>
                </c:pt>
                <c:pt idx="7">
                  <c:v>18</c:v>
                </c:pt>
                <c:pt idx="8">
                  <c:v>11</c:v>
                </c:pt>
                <c:pt idx="9">
                  <c:v>25</c:v>
                </c:pt>
                <c:pt idx="10">
                  <c:v>24</c:v>
                </c:pt>
                <c:pt idx="11">
                  <c:v>17.27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2499584"/>
        <c:axId val="72501120"/>
        <c:axId val="0"/>
      </c:bar3DChart>
      <c:catAx>
        <c:axId val="72499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501120"/>
        <c:crosses val="autoZero"/>
        <c:auto val="1"/>
        <c:lblAlgn val="ctr"/>
        <c:lblOffset val="100"/>
        <c:noMultiLvlLbl val="0"/>
      </c:catAx>
      <c:valAx>
        <c:axId val="72501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2499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Лист1!$D$20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Лист1!$C$21:$C$31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Лист1!$D$21:$D$31</c:f>
              <c:numCache>
                <c:formatCode>0%</c:formatCode>
                <c:ptCount val="11"/>
                <c:pt idx="0">
                  <c:v>0</c:v>
                </c:pt>
                <c:pt idx="1">
                  <c:v>4.8000000000000001E-2</c:v>
                </c:pt>
                <c:pt idx="2">
                  <c:v>8.1000000000000003E-2</c:v>
                </c:pt>
                <c:pt idx="3">
                  <c:v>0.13</c:v>
                </c:pt>
                <c:pt idx="4">
                  <c:v>0</c:v>
                </c:pt>
                <c:pt idx="5">
                  <c:v>0.105</c:v>
                </c:pt>
                <c:pt idx="6">
                  <c:v>0.13900000000000001</c:v>
                </c:pt>
                <c:pt idx="7">
                  <c:v>0.67</c:v>
                </c:pt>
                <c:pt idx="8">
                  <c:v>5.1299999999999998E-2</c:v>
                </c:pt>
                <c:pt idx="9">
                  <c:v>0</c:v>
                </c:pt>
                <c:pt idx="10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Лист1!$E$20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elete val="1"/>
          </c:dLbls>
          <c:cat>
            <c:strRef>
              <c:f>Лист1!$C$21:$C$31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Лист1!$E$21:$E$31</c:f>
              <c:numCache>
                <c:formatCode>0%</c:formatCode>
                <c:ptCount val="11"/>
                <c:pt idx="0">
                  <c:v>0.2</c:v>
                </c:pt>
                <c:pt idx="1">
                  <c:v>9.6000000000000002E-2</c:v>
                </c:pt>
                <c:pt idx="2">
                  <c:v>8.1000000000000003E-2</c:v>
                </c:pt>
                <c:pt idx="3">
                  <c:v>0.11</c:v>
                </c:pt>
                <c:pt idx="4">
                  <c:v>0.04</c:v>
                </c:pt>
                <c:pt idx="5">
                  <c:v>0.33</c:v>
                </c:pt>
                <c:pt idx="6">
                  <c:v>0.255</c:v>
                </c:pt>
                <c:pt idx="7">
                  <c:v>0.12</c:v>
                </c:pt>
                <c:pt idx="8">
                  <c:v>5.1299999999999998E-2</c:v>
                </c:pt>
                <c:pt idx="9">
                  <c:v>0.03</c:v>
                </c:pt>
                <c:pt idx="10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Лист1!$F$20</c:f>
              <c:strCache>
                <c:ptCount val="1"/>
                <c:pt idx="0">
                  <c:v>"Удовлетворительно"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Лист1!$C$21:$C$31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Лист1!$F$21:$F$31</c:f>
              <c:numCache>
                <c:formatCode>0%</c:formatCode>
                <c:ptCount val="11"/>
                <c:pt idx="0">
                  <c:v>0</c:v>
                </c:pt>
                <c:pt idx="1">
                  <c:v>0.16800000000000001</c:v>
                </c:pt>
                <c:pt idx="2">
                  <c:v>3.2000000000000001E-2</c:v>
                </c:pt>
                <c:pt idx="3">
                  <c:v>0.11</c:v>
                </c:pt>
                <c:pt idx="4">
                  <c:v>0</c:v>
                </c:pt>
                <c:pt idx="5">
                  <c:v>0.19</c:v>
                </c:pt>
                <c:pt idx="6">
                  <c:v>4.5999999999999999E-2</c:v>
                </c:pt>
                <c:pt idx="7">
                  <c:v>0.18</c:v>
                </c:pt>
                <c:pt idx="8">
                  <c:v>5.1299999999999998E-2</c:v>
                </c:pt>
                <c:pt idx="9">
                  <c:v>0.02</c:v>
                </c:pt>
                <c:pt idx="10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Лист1!$G$20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Лист1!$C$21:$C$31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Лист1!$G$21:$G$31</c:f>
              <c:numCache>
                <c:formatCode>0%</c:formatCode>
                <c:ptCount val="11"/>
                <c:pt idx="0">
                  <c:v>0.8</c:v>
                </c:pt>
                <c:pt idx="1">
                  <c:v>0.68799999999999994</c:v>
                </c:pt>
                <c:pt idx="2">
                  <c:v>0.80600000000000005</c:v>
                </c:pt>
                <c:pt idx="3">
                  <c:v>0.65</c:v>
                </c:pt>
                <c:pt idx="4">
                  <c:v>0.96</c:v>
                </c:pt>
                <c:pt idx="5">
                  <c:v>0.37</c:v>
                </c:pt>
                <c:pt idx="6">
                  <c:v>0.53500000000000003</c:v>
                </c:pt>
                <c:pt idx="7">
                  <c:v>0.12</c:v>
                </c:pt>
                <c:pt idx="8">
                  <c:v>0.84609999999999996</c:v>
                </c:pt>
                <c:pt idx="9">
                  <c:v>0.95</c:v>
                </c:pt>
                <c:pt idx="10">
                  <c:v>0.76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2587136"/>
        <c:axId val="72600576"/>
        <c:axId val="0"/>
      </c:bar3DChart>
      <c:catAx>
        <c:axId val="725871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600576"/>
        <c:crosses val="autoZero"/>
        <c:auto val="1"/>
        <c:lblAlgn val="ctr"/>
        <c:lblOffset val="100"/>
        <c:noMultiLvlLbl val="0"/>
      </c:catAx>
      <c:valAx>
        <c:axId val="726005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25871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Лист1!$C$18</c:f>
              <c:strCache>
                <c:ptCount val="1"/>
                <c:pt idx="0">
                  <c:v>"Отлично"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elete val="1"/>
          </c:dLbls>
          <c:cat>
            <c:strRef>
              <c:f>Лист1!$B$19:$B$29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Лист1!$C$19:$C$29</c:f>
              <c:numCache>
                <c:formatCode>0%</c:formatCode>
                <c:ptCount val="11"/>
                <c:pt idx="0">
                  <c:v>3.5999999999999997E-2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7.0000000000000007E-2</c:v>
                </c:pt>
                <c:pt idx="5">
                  <c:v>0.2</c:v>
                </c:pt>
                <c:pt idx="6">
                  <c:v>0.111</c:v>
                </c:pt>
                <c:pt idx="7">
                  <c:v>0.12</c:v>
                </c:pt>
                <c:pt idx="8">
                  <c:v>0</c:v>
                </c:pt>
                <c:pt idx="9">
                  <c:v>0.1</c:v>
                </c:pt>
                <c:pt idx="10">
                  <c:v>2.9700000000000001E-2</c:v>
                </c:pt>
              </c:numCache>
            </c:numRef>
          </c:val>
        </c:ser>
        <c:ser>
          <c:idx val="1"/>
          <c:order val="1"/>
          <c:tx>
            <c:strRef>
              <c:f>Лист1!$D$18</c:f>
              <c:strCache>
                <c:ptCount val="1"/>
                <c:pt idx="0">
                  <c:v>"Удовлетворительно"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Лист1!$B$19:$B$29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Лист1!$D$19:$D$29</c:f>
              <c:numCache>
                <c:formatCode>0%</c:formatCode>
                <c:ptCount val="11"/>
                <c:pt idx="0">
                  <c:v>3.5999999999999997E-2</c:v>
                </c:pt>
                <c:pt idx="1">
                  <c:v>0.14799999999999999</c:v>
                </c:pt>
                <c:pt idx="2">
                  <c:v>0.2</c:v>
                </c:pt>
                <c:pt idx="3">
                  <c:v>0.14000000000000001</c:v>
                </c:pt>
                <c:pt idx="4">
                  <c:v>0.24</c:v>
                </c:pt>
                <c:pt idx="5">
                  <c:v>0.3</c:v>
                </c:pt>
                <c:pt idx="6">
                  <c:v>0.111</c:v>
                </c:pt>
                <c:pt idx="7">
                  <c:v>0.18</c:v>
                </c:pt>
                <c:pt idx="8">
                  <c:v>0.08</c:v>
                </c:pt>
                <c:pt idx="9">
                  <c:v>7.0000000000000007E-2</c:v>
                </c:pt>
                <c:pt idx="10">
                  <c:v>8.9099999999999999E-2</c:v>
                </c:pt>
              </c:numCache>
            </c:numRef>
          </c:val>
        </c:ser>
        <c:ser>
          <c:idx val="2"/>
          <c:order val="2"/>
          <c:tx>
            <c:strRef>
              <c:f>Лист1!$E$18</c:f>
              <c:strCache>
                <c:ptCount val="1"/>
                <c:pt idx="0">
                  <c:v>"Хорошо"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elete val="1"/>
          </c:dLbls>
          <c:cat>
            <c:strRef>
              <c:f>Лист1!$B$19:$B$29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Лист1!$E$19:$E$29</c:f>
              <c:numCache>
                <c:formatCode>0%</c:formatCode>
                <c:ptCount val="11"/>
                <c:pt idx="0">
                  <c:v>0</c:v>
                </c:pt>
                <c:pt idx="1">
                  <c:v>7.3999999999999996E-2</c:v>
                </c:pt>
                <c:pt idx="2">
                  <c:v>0</c:v>
                </c:pt>
                <c:pt idx="3">
                  <c:v>0.15</c:v>
                </c:pt>
                <c:pt idx="4">
                  <c:v>0.02</c:v>
                </c:pt>
                <c:pt idx="5">
                  <c:v>0.2</c:v>
                </c:pt>
                <c:pt idx="6">
                  <c:v>0.222</c:v>
                </c:pt>
                <c:pt idx="7">
                  <c:v>0.12</c:v>
                </c:pt>
                <c:pt idx="8">
                  <c:v>0.08</c:v>
                </c:pt>
                <c:pt idx="9">
                  <c:v>0.03</c:v>
                </c:pt>
                <c:pt idx="10">
                  <c:v>5.9400000000000001E-2</c:v>
                </c:pt>
              </c:numCache>
            </c:numRef>
          </c:val>
        </c:ser>
        <c:ser>
          <c:idx val="3"/>
          <c:order val="3"/>
          <c:tx>
            <c:strRef>
              <c:f>Лист1!$F$18</c:f>
              <c:strCache>
                <c:ptCount val="1"/>
                <c:pt idx="0">
                  <c:v>"Неудовлетворительно"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spPr>
              <a:solidFill>
                <a:schemeClr val="bg1">
                  <a:alpha val="3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c:spPr>
            <c:txPr>
              <a:bodyPr/>
              <a:lstStyle/>
              <a:p>
                <a:pPr>
                  <a:defRPr sz="18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Лист1!$B$19:$B$29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МедИ</c:v>
                </c:pt>
                <c:pt idx="10">
                  <c:v>ФТИ</c:v>
                </c:pt>
              </c:strCache>
            </c:strRef>
          </c:cat>
          <c:val>
            <c:numRef>
              <c:f>Лист1!$F$19:$F$29</c:f>
              <c:numCache>
                <c:formatCode>0%</c:formatCode>
                <c:ptCount val="11"/>
                <c:pt idx="0">
                  <c:v>0.92900000000000005</c:v>
                </c:pt>
                <c:pt idx="1">
                  <c:v>0.77800000000000002</c:v>
                </c:pt>
                <c:pt idx="2">
                  <c:v>0.8</c:v>
                </c:pt>
                <c:pt idx="3">
                  <c:v>0.67</c:v>
                </c:pt>
                <c:pt idx="4">
                  <c:v>0.67</c:v>
                </c:pt>
                <c:pt idx="5">
                  <c:v>0.3</c:v>
                </c:pt>
                <c:pt idx="6">
                  <c:v>0.55500000000000005</c:v>
                </c:pt>
                <c:pt idx="7">
                  <c:v>0.59</c:v>
                </c:pt>
                <c:pt idx="8">
                  <c:v>0.84</c:v>
                </c:pt>
                <c:pt idx="9">
                  <c:v>0.8</c:v>
                </c:pt>
                <c:pt idx="10">
                  <c:v>0.82179999999999997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72633344"/>
        <c:axId val="72647040"/>
        <c:axId val="0"/>
      </c:bar3DChart>
      <c:catAx>
        <c:axId val="72633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647040"/>
        <c:crosses val="autoZero"/>
        <c:auto val="1"/>
        <c:lblAlgn val="ctr"/>
        <c:lblOffset val="100"/>
        <c:noMultiLvlLbl val="0"/>
      </c:catAx>
      <c:valAx>
        <c:axId val="726470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26333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100"/>
      <c:rAngAx val="0"/>
      <c:perspective val="10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Лист1!$B$1:$B$3</c:f>
              <c:strCache>
                <c:ptCount val="1"/>
                <c:pt idx="0">
                  <c:v>Выносливость Девушки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Лист1!$B$4:$B$14</c:f>
              <c:numCache>
                <c:formatCode>0%</c:formatCode>
                <c:ptCount val="11"/>
                <c:pt idx="0">
                  <c:v>0.27700000000000002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0.2</c:v>
                </c:pt>
                <c:pt idx="5">
                  <c:v>0.05</c:v>
                </c:pt>
                <c:pt idx="6">
                  <c:v>0.02</c:v>
                </c:pt>
                <c:pt idx="7">
                  <c:v>0.28999999999999998</c:v>
                </c:pt>
                <c:pt idx="8">
                  <c:v>0.14000000000000001</c:v>
                </c:pt>
                <c:pt idx="9">
                  <c:v>0.03</c:v>
                </c:pt>
                <c:pt idx="10">
                  <c:v>0.03</c:v>
                </c:pt>
              </c:numCache>
            </c:numRef>
          </c:val>
        </c:ser>
        <c:ser>
          <c:idx val="1"/>
          <c:order val="1"/>
          <c:tx>
            <c:strRef>
              <c:f>Лист1!$C$1:$C$3</c:f>
              <c:strCache>
                <c:ptCount val="1"/>
                <c:pt idx="0">
                  <c:v>Выносливость Юноши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Лист1!$C$4:$C$14</c:f>
              <c:numCache>
                <c:formatCode>0%</c:formatCode>
                <c:ptCount val="11"/>
                <c:pt idx="0">
                  <c:v>0.14000000000000001</c:v>
                </c:pt>
                <c:pt idx="1">
                  <c:v>0.04</c:v>
                </c:pt>
                <c:pt idx="2">
                  <c:v>0.11</c:v>
                </c:pt>
                <c:pt idx="3">
                  <c:v>0.31</c:v>
                </c:pt>
                <c:pt idx="4">
                  <c:v>0.06</c:v>
                </c:pt>
                <c:pt idx="5">
                  <c:v>0.4</c:v>
                </c:pt>
                <c:pt idx="6">
                  <c:v>0.33</c:v>
                </c:pt>
                <c:pt idx="7">
                  <c:v>0.33</c:v>
                </c:pt>
                <c:pt idx="8">
                  <c:v>0.17</c:v>
                </c:pt>
                <c:pt idx="9">
                  <c:v>0</c:v>
                </c:pt>
                <c:pt idx="10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Лист1!$D$1:$D$3</c:f>
              <c:strCache>
                <c:ptCount val="1"/>
                <c:pt idx="0">
                  <c:v>Сила Девушки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Лист1!$D$4:$D$14</c:f>
              <c:numCache>
                <c:formatCode>0%</c:formatCode>
                <c:ptCount val="11"/>
                <c:pt idx="0">
                  <c:v>0</c:v>
                </c:pt>
                <c:pt idx="1">
                  <c:v>4.8000000000000001E-2</c:v>
                </c:pt>
                <c:pt idx="2">
                  <c:v>8.1000000000000003E-2</c:v>
                </c:pt>
                <c:pt idx="3">
                  <c:v>0.13</c:v>
                </c:pt>
                <c:pt idx="4">
                  <c:v>0</c:v>
                </c:pt>
                <c:pt idx="5">
                  <c:v>0.105</c:v>
                </c:pt>
                <c:pt idx="6">
                  <c:v>0.13900000000000001</c:v>
                </c:pt>
                <c:pt idx="7">
                  <c:v>0.67</c:v>
                </c:pt>
                <c:pt idx="8">
                  <c:v>5.1299999999999998E-2</c:v>
                </c:pt>
                <c:pt idx="9">
                  <c:v>0</c:v>
                </c:pt>
                <c:pt idx="10">
                  <c:v>0.08</c:v>
                </c:pt>
              </c:numCache>
            </c:numRef>
          </c:val>
        </c:ser>
        <c:ser>
          <c:idx val="3"/>
          <c:order val="3"/>
          <c:tx>
            <c:strRef>
              <c:f>Лист1!$E$1:$E$3</c:f>
              <c:strCache>
                <c:ptCount val="1"/>
                <c:pt idx="0">
                  <c:v>Сила Юноши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Лист1!$E$4:$E$14</c:f>
              <c:numCache>
                <c:formatCode>0%</c:formatCode>
                <c:ptCount val="11"/>
                <c:pt idx="0">
                  <c:v>3.5999999999999997E-2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7.0000000000000007E-2</c:v>
                </c:pt>
                <c:pt idx="5">
                  <c:v>0.2</c:v>
                </c:pt>
                <c:pt idx="6">
                  <c:v>0.111</c:v>
                </c:pt>
                <c:pt idx="7">
                  <c:v>0.12</c:v>
                </c:pt>
                <c:pt idx="8">
                  <c:v>0</c:v>
                </c:pt>
                <c:pt idx="9">
                  <c:v>0.1</c:v>
                </c:pt>
                <c:pt idx="10">
                  <c:v>2.9700000000000001E-2</c:v>
                </c:pt>
              </c:numCache>
            </c:numRef>
          </c:val>
        </c:ser>
        <c:ser>
          <c:idx val="4"/>
          <c:order val="4"/>
          <c:tx>
            <c:strRef>
              <c:f>Лист1!$F$1:$F$3</c:f>
              <c:strCache>
                <c:ptCount val="1"/>
                <c:pt idx="0">
                  <c:v>Гибкость Девушки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Лист1!$F$4:$F$14</c:f>
              <c:numCache>
                <c:formatCode>0%</c:formatCode>
                <c:ptCount val="11"/>
                <c:pt idx="0">
                  <c:v>0.56999999999999995</c:v>
                </c:pt>
                <c:pt idx="1">
                  <c:v>0.36</c:v>
                </c:pt>
                <c:pt idx="2">
                  <c:v>0.66</c:v>
                </c:pt>
                <c:pt idx="3">
                  <c:v>0.52</c:v>
                </c:pt>
                <c:pt idx="4">
                  <c:v>0.63</c:v>
                </c:pt>
                <c:pt idx="5">
                  <c:v>0.77</c:v>
                </c:pt>
                <c:pt idx="6">
                  <c:v>0.23</c:v>
                </c:pt>
                <c:pt idx="7">
                  <c:v>0.4</c:v>
                </c:pt>
                <c:pt idx="8">
                  <c:v>0.75</c:v>
                </c:pt>
                <c:pt idx="9">
                  <c:v>0.5</c:v>
                </c:pt>
                <c:pt idx="10">
                  <c:v>0.73</c:v>
                </c:pt>
              </c:numCache>
            </c:numRef>
          </c:val>
        </c:ser>
        <c:ser>
          <c:idx val="5"/>
          <c:order val="5"/>
          <c:tx>
            <c:strRef>
              <c:f>Лист1!$G$1:$G$3</c:f>
              <c:strCache>
                <c:ptCount val="1"/>
                <c:pt idx="0">
                  <c:v>Гибкость Юноши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Лист1!$G$4:$G$14</c:f>
              <c:numCache>
                <c:formatCode>0%</c:formatCode>
                <c:ptCount val="11"/>
                <c:pt idx="0">
                  <c:v>0.31</c:v>
                </c:pt>
                <c:pt idx="1">
                  <c:v>0.47</c:v>
                </c:pt>
                <c:pt idx="2" formatCode="0.00%">
                  <c:v>0.29599999999999999</c:v>
                </c:pt>
                <c:pt idx="3">
                  <c:v>0.3</c:v>
                </c:pt>
                <c:pt idx="4">
                  <c:v>0.56999999999999995</c:v>
                </c:pt>
                <c:pt idx="5">
                  <c:v>0.45</c:v>
                </c:pt>
                <c:pt idx="6">
                  <c:v>0.1</c:v>
                </c:pt>
                <c:pt idx="7">
                  <c:v>0.4</c:v>
                </c:pt>
                <c:pt idx="8">
                  <c:v>0.5</c:v>
                </c:pt>
                <c:pt idx="9">
                  <c:v>0.32</c:v>
                </c:pt>
                <c:pt idx="10" formatCode="0.00%">
                  <c:v>0.70909999999999995</c:v>
                </c:pt>
              </c:numCache>
            </c:numRef>
          </c:val>
        </c:ser>
        <c:ser>
          <c:idx val="6"/>
          <c:order val="6"/>
          <c:tx>
            <c:strRef>
              <c:f>Лист1!$H$1:$H$3</c:f>
              <c:strCache>
                <c:ptCount val="1"/>
                <c:pt idx="0">
                  <c:v>Быстрота Девушки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Лист1!$H$4:$H$14</c:f>
              <c:numCache>
                <c:formatCode>0.00%</c:formatCode>
                <c:ptCount val="11"/>
                <c:pt idx="0" formatCode="0%">
                  <c:v>0.42</c:v>
                </c:pt>
                <c:pt idx="1">
                  <c:v>5.8000000000000003E-2</c:v>
                </c:pt>
                <c:pt idx="2">
                  <c:v>0.11700000000000001</c:v>
                </c:pt>
                <c:pt idx="3" formatCode="0%">
                  <c:v>0.25</c:v>
                </c:pt>
                <c:pt idx="4" formatCode="0%">
                  <c:v>7.0000000000000007E-2</c:v>
                </c:pt>
                <c:pt idx="5" formatCode="0%">
                  <c:v>0.11</c:v>
                </c:pt>
                <c:pt idx="6">
                  <c:v>4.4999999999999998E-2</c:v>
                </c:pt>
                <c:pt idx="7" formatCode="0%">
                  <c:v>0.22</c:v>
                </c:pt>
                <c:pt idx="8">
                  <c:v>0.184</c:v>
                </c:pt>
                <c:pt idx="9">
                  <c:v>0.105</c:v>
                </c:pt>
                <c:pt idx="10">
                  <c:v>7.0199999999999999E-2</c:v>
                </c:pt>
              </c:numCache>
            </c:numRef>
          </c:val>
        </c:ser>
        <c:ser>
          <c:idx val="7"/>
          <c:order val="7"/>
          <c:tx>
            <c:strRef>
              <c:f>Лист1!$I$1:$I$3</c:f>
              <c:strCache>
                <c:ptCount val="1"/>
                <c:pt idx="0">
                  <c:v>Быстрота Юноши</c:v>
                </c:pt>
              </c:strCache>
            </c:strRef>
          </c:tx>
          <c:invertIfNegative val="0"/>
          <c:cat>
            <c:strRef>
              <c:f>Лист1!$A$4:$A$14</c:f>
              <c:strCache>
                <c:ptCount val="11"/>
                <c:pt idx="0">
                  <c:v>ИБЭАТ</c:v>
                </c:pt>
                <c:pt idx="1">
                  <c:v>ИИПСН</c:v>
                </c:pt>
                <c:pt idx="2">
                  <c:v>ИИЯ</c:v>
                </c:pt>
                <c:pt idx="3">
                  <c:v>ИЛГИСН</c:v>
                </c:pt>
                <c:pt idx="4">
                  <c:v>ИМИТ</c:v>
                </c:pt>
                <c:pt idx="5">
                  <c:v>ИПП</c:v>
                </c:pt>
                <c:pt idx="6">
                  <c:v>ИФ</c:v>
                </c:pt>
                <c:pt idx="7">
                  <c:v>ИФКСТ</c:v>
                </c:pt>
                <c:pt idx="8">
                  <c:v>ИЭИП</c:v>
                </c:pt>
                <c:pt idx="9">
                  <c:v>МИ</c:v>
                </c:pt>
                <c:pt idx="10">
                  <c:v>ФТИ</c:v>
                </c:pt>
              </c:strCache>
            </c:strRef>
          </c:cat>
          <c:val>
            <c:numRef>
              <c:f>Лист1!$I$4:$I$14</c:f>
              <c:numCache>
                <c:formatCode>0%</c:formatCode>
                <c:ptCount val="11"/>
                <c:pt idx="0">
                  <c:v>0.2</c:v>
                </c:pt>
                <c:pt idx="1">
                  <c:v>0.28000000000000003</c:v>
                </c:pt>
                <c:pt idx="2" formatCode="0.00%">
                  <c:v>0.28599999999999998</c:v>
                </c:pt>
                <c:pt idx="3" formatCode="0.00%">
                  <c:v>0.105</c:v>
                </c:pt>
                <c:pt idx="4">
                  <c:v>0.08</c:v>
                </c:pt>
                <c:pt idx="5">
                  <c:v>0.2</c:v>
                </c:pt>
                <c:pt idx="6">
                  <c:v>0</c:v>
                </c:pt>
                <c:pt idx="7" formatCode="0.00%">
                  <c:v>0.20799999999999999</c:v>
                </c:pt>
                <c:pt idx="8">
                  <c:v>0.12</c:v>
                </c:pt>
                <c:pt idx="9" formatCode="0.00%">
                  <c:v>0.14419999999999999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72968832"/>
        <c:axId val="72978816"/>
        <c:axId val="0"/>
      </c:bar3DChart>
      <c:catAx>
        <c:axId val="72968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2978816"/>
        <c:crosses val="autoZero"/>
        <c:auto val="1"/>
        <c:lblAlgn val="ctr"/>
        <c:lblOffset val="100"/>
        <c:noMultiLvlLbl val="0"/>
      </c:catAx>
      <c:valAx>
        <c:axId val="72978816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sz="2400">
                <a:latin typeface="Monotype Corsiva" panose="03010101010201010101" pitchFamily="66" charset="0"/>
              </a:defRPr>
            </a:pPr>
            <a:endParaRPr lang="ru-RU"/>
          </a:p>
        </c:txPr>
        <c:crossAx val="72968832"/>
        <c:crosses val="autoZero"/>
        <c:crossBetween val="between"/>
      </c:valAx>
    </c:plotArea>
    <c:legend>
      <c:legendPos val="b"/>
      <c:layout/>
      <c:overlay val="0"/>
      <c:spPr>
        <a:ln cap="rnd">
          <a:bevel/>
        </a:ln>
      </c:spPr>
      <c:txPr>
        <a:bodyPr/>
        <a:lstStyle/>
        <a:p>
          <a:pPr>
            <a:defRPr sz="1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D87A43-2034-4A5E-876A-BBDC050D7523}" type="doc">
      <dgm:prSet loTypeId="urn:diagrams.loki3.com/BracketList+Icon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5227AC89-7B80-4DC3-873E-0B272327120D}">
      <dgm:prSet phldrT="[Текст]" custT="1"/>
      <dgm:spPr/>
      <dgm:t>
        <a:bodyPr/>
        <a:lstStyle/>
        <a:p>
          <a:r>
            <a:rPr lang="ru-RU" sz="3600" dirty="0" smtClean="0">
              <a:latin typeface="Monotype Corsiva" panose="03010101010201010101" pitchFamily="66" charset="0"/>
            </a:rPr>
            <a:t>Цель</a:t>
          </a:r>
          <a:endParaRPr lang="ru-RU" sz="3600" dirty="0">
            <a:latin typeface="Monotype Corsiva" panose="03010101010201010101" pitchFamily="66" charset="0"/>
          </a:endParaRPr>
        </a:p>
      </dgm:t>
    </dgm:pt>
    <dgm:pt modelId="{61FD3AF6-64FE-4971-B653-D72B8FD01E7F}" type="parTrans" cxnId="{32C797C6-9385-4566-A64E-F9B1CC9E6528}">
      <dgm:prSet/>
      <dgm:spPr/>
      <dgm:t>
        <a:bodyPr/>
        <a:lstStyle/>
        <a:p>
          <a:endParaRPr lang="ru-RU"/>
        </a:p>
      </dgm:t>
    </dgm:pt>
    <dgm:pt modelId="{A87120B0-0C61-4D68-8358-E7AFBD08BB2A}" type="sibTrans" cxnId="{32C797C6-9385-4566-A64E-F9B1CC9E6528}">
      <dgm:prSet/>
      <dgm:spPr/>
      <dgm:t>
        <a:bodyPr/>
        <a:lstStyle/>
        <a:p>
          <a:endParaRPr lang="ru-RU"/>
        </a:p>
      </dgm:t>
    </dgm:pt>
    <dgm:pt modelId="{251C5DA4-97C5-441E-B56D-1FA991F21671}">
      <dgm:prSet phldrT="[Текст]" custT="1"/>
      <dgm:spPr/>
      <dgm:t>
        <a:bodyPr/>
        <a:lstStyle/>
        <a:p>
          <a:r>
            <a:rPr lang="ru-RU" sz="3200" dirty="0" smtClean="0">
              <a:latin typeface="Monotype Corsiva" panose="03010101010201010101" pitchFamily="66" charset="0"/>
            </a:rPr>
            <a:t>выявить исходный уровень физической подготовки студентов-первокурсников по основным физическим качествам.</a:t>
          </a:r>
          <a:endParaRPr lang="ru-RU" sz="3200" dirty="0">
            <a:latin typeface="Monotype Corsiva" panose="03010101010201010101" pitchFamily="66" charset="0"/>
          </a:endParaRPr>
        </a:p>
      </dgm:t>
    </dgm:pt>
    <dgm:pt modelId="{71F3C83A-76ED-4DB4-A5CC-175C5DA07A6E}" type="parTrans" cxnId="{86DB79AC-2B20-4EAC-A720-BBF14A56703E}">
      <dgm:prSet/>
      <dgm:spPr/>
      <dgm:t>
        <a:bodyPr/>
        <a:lstStyle/>
        <a:p>
          <a:endParaRPr lang="ru-RU"/>
        </a:p>
      </dgm:t>
    </dgm:pt>
    <dgm:pt modelId="{A510111E-9CB3-4856-BBB8-FD4182F25502}" type="sibTrans" cxnId="{86DB79AC-2B20-4EAC-A720-BBF14A56703E}">
      <dgm:prSet/>
      <dgm:spPr/>
      <dgm:t>
        <a:bodyPr/>
        <a:lstStyle/>
        <a:p>
          <a:endParaRPr lang="ru-RU"/>
        </a:p>
      </dgm:t>
    </dgm:pt>
    <dgm:pt modelId="{D4AE5C75-1921-422C-9D2C-51092AC2FA63}">
      <dgm:prSet custT="1"/>
      <dgm:spPr/>
      <dgm:t>
        <a:bodyPr/>
        <a:lstStyle/>
        <a:p>
          <a:pPr algn="just"/>
          <a:r>
            <a:rPr lang="ru-RU" sz="3200" b="1" dirty="0" smtClean="0">
              <a:latin typeface="Monotype Corsiva" panose="03010101010201010101" pitchFamily="66" charset="0"/>
            </a:rPr>
            <a:t>сравнить результаты с нормами представленными в школьной программе.</a:t>
          </a:r>
          <a:endParaRPr lang="ru-RU" sz="3200" b="1" dirty="0">
            <a:latin typeface="Monotype Corsiva" panose="03010101010201010101" pitchFamily="66" charset="0"/>
          </a:endParaRPr>
        </a:p>
      </dgm:t>
    </dgm:pt>
    <dgm:pt modelId="{726DDCAF-FF74-4A11-A8D8-0B1B60AE0CC8}" type="parTrans" cxnId="{55E64EED-C64E-48C9-B75E-843F434FC671}">
      <dgm:prSet/>
      <dgm:spPr/>
      <dgm:t>
        <a:bodyPr/>
        <a:lstStyle/>
        <a:p>
          <a:endParaRPr lang="ru-RU"/>
        </a:p>
      </dgm:t>
    </dgm:pt>
    <dgm:pt modelId="{8F8F01EF-B07B-4F2D-BB14-90F4CA2EFE2D}" type="sibTrans" cxnId="{55E64EED-C64E-48C9-B75E-843F434FC671}">
      <dgm:prSet/>
      <dgm:spPr/>
      <dgm:t>
        <a:bodyPr/>
        <a:lstStyle/>
        <a:p>
          <a:endParaRPr lang="ru-RU"/>
        </a:p>
      </dgm:t>
    </dgm:pt>
    <dgm:pt modelId="{4ADBAB72-EF2A-4429-AC98-9DB55C56CB33}" type="pres">
      <dgm:prSet presAssocID="{58D87A43-2034-4A5E-876A-BBDC050D75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F54511-1ADC-4ED0-AB78-158B61CC2531}" type="pres">
      <dgm:prSet presAssocID="{5227AC89-7B80-4DC3-873E-0B272327120D}" presName="linNode" presStyleCnt="0"/>
      <dgm:spPr/>
    </dgm:pt>
    <dgm:pt modelId="{70DC9C68-CA7F-4ADD-B8B8-414888B4CBFB}" type="pres">
      <dgm:prSet presAssocID="{5227AC89-7B80-4DC3-873E-0B272327120D}" presName="parTx" presStyleLbl="revTx" presStyleIdx="0" presStyleCnt="2" custScaleX="74087" custScaleY="5594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2E155D-7610-4FA3-B74A-5FBB1359F696}" type="pres">
      <dgm:prSet presAssocID="{5227AC89-7B80-4DC3-873E-0B272327120D}" presName="bracket" presStyleLbl="parChTrans1D1" presStyleIdx="0" presStyleCnt="2" custLinFactX="16512" custLinFactNeighborX="100000" custLinFactNeighborY="-158"/>
      <dgm:spPr/>
    </dgm:pt>
    <dgm:pt modelId="{94A9F99F-8705-4C36-B74C-F72FC49C8E7B}" type="pres">
      <dgm:prSet presAssocID="{5227AC89-7B80-4DC3-873E-0B272327120D}" presName="spH" presStyleCnt="0"/>
      <dgm:spPr/>
    </dgm:pt>
    <dgm:pt modelId="{885A67B1-895D-4FE7-8FC9-44B676903F91}" type="pres">
      <dgm:prSet presAssocID="{5227AC89-7B80-4DC3-873E-0B272327120D}" presName="desTx" presStyleLbl="node1" presStyleIdx="0" presStyleCnt="1" custLinFactNeighborX="19530" custLinFactNeighborY="-7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D90EFA-249E-462D-9A99-26477BE1AABE}" type="pres">
      <dgm:prSet presAssocID="{A87120B0-0C61-4D68-8358-E7AFBD08BB2A}" presName="spV" presStyleCnt="0"/>
      <dgm:spPr/>
    </dgm:pt>
    <dgm:pt modelId="{8981281A-51A0-4851-BA63-17A47A527DEC}" type="pres">
      <dgm:prSet presAssocID="{D4AE5C75-1921-422C-9D2C-51092AC2FA63}" presName="linNode" presStyleCnt="0"/>
      <dgm:spPr/>
    </dgm:pt>
    <dgm:pt modelId="{EDF8D3E0-4814-4423-B449-E5DACA12B233}" type="pres">
      <dgm:prSet presAssocID="{D4AE5C75-1921-422C-9D2C-51092AC2FA63}" presName="parTx" presStyleLbl="revTx" presStyleIdx="1" presStyleCnt="2" custScaleX="249605" custLinFactX="99845" custLinFactNeighborX="100000" custLinFactNeighborY="-3602">
        <dgm:presLayoutVars>
          <dgm:chMax val="1"/>
          <dgm:bulletEnabled val="1"/>
        </dgm:presLayoutVars>
      </dgm:prSet>
      <dgm:spPr/>
    </dgm:pt>
    <dgm:pt modelId="{87CB651D-D18A-41AD-8A7C-2EA41AFFC299}" type="pres">
      <dgm:prSet presAssocID="{D4AE5C75-1921-422C-9D2C-51092AC2FA63}" presName="bracket" presStyleLbl="parChTrans1D1" presStyleIdx="1" presStyleCnt="2" custLinFactX="-570327" custLinFactNeighborX="-600000" custLinFactNeighborY="-599"/>
      <dgm:spPr/>
    </dgm:pt>
    <dgm:pt modelId="{F3B757CC-E014-4F82-BEFE-3BDDB72F9B7E}" type="pres">
      <dgm:prSet presAssocID="{D4AE5C75-1921-422C-9D2C-51092AC2FA63}" presName="spH" presStyleCnt="0"/>
      <dgm:spPr/>
    </dgm:pt>
  </dgm:ptLst>
  <dgm:cxnLst>
    <dgm:cxn modelId="{BC77C73C-A4A3-4ADC-84A0-AFCB2DCCF216}" type="presOf" srcId="{5227AC89-7B80-4DC3-873E-0B272327120D}" destId="{70DC9C68-CA7F-4ADD-B8B8-414888B4CBFB}" srcOrd="0" destOrd="0" presId="urn:diagrams.loki3.com/BracketList+Icon"/>
    <dgm:cxn modelId="{C6EAA2E0-B89C-4511-B499-E1BE0DA3F774}" type="presOf" srcId="{58D87A43-2034-4A5E-876A-BBDC050D7523}" destId="{4ADBAB72-EF2A-4429-AC98-9DB55C56CB33}" srcOrd="0" destOrd="0" presId="urn:diagrams.loki3.com/BracketList+Icon"/>
    <dgm:cxn modelId="{AA78A416-ABD4-4B5D-BC44-5B2C5A475A59}" type="presOf" srcId="{D4AE5C75-1921-422C-9D2C-51092AC2FA63}" destId="{EDF8D3E0-4814-4423-B449-E5DACA12B233}" srcOrd="0" destOrd="0" presId="urn:diagrams.loki3.com/BracketList+Icon"/>
    <dgm:cxn modelId="{86DB79AC-2B20-4EAC-A720-BBF14A56703E}" srcId="{5227AC89-7B80-4DC3-873E-0B272327120D}" destId="{251C5DA4-97C5-441E-B56D-1FA991F21671}" srcOrd="0" destOrd="0" parTransId="{71F3C83A-76ED-4DB4-A5CC-175C5DA07A6E}" sibTransId="{A510111E-9CB3-4856-BBB8-FD4182F25502}"/>
    <dgm:cxn modelId="{D545A66C-9970-4600-8F1E-E2D3C9D9E061}" type="presOf" srcId="{251C5DA4-97C5-441E-B56D-1FA991F21671}" destId="{885A67B1-895D-4FE7-8FC9-44B676903F91}" srcOrd="0" destOrd="0" presId="urn:diagrams.loki3.com/BracketList+Icon"/>
    <dgm:cxn modelId="{55E64EED-C64E-48C9-B75E-843F434FC671}" srcId="{58D87A43-2034-4A5E-876A-BBDC050D7523}" destId="{D4AE5C75-1921-422C-9D2C-51092AC2FA63}" srcOrd="1" destOrd="0" parTransId="{726DDCAF-FF74-4A11-A8D8-0B1B60AE0CC8}" sibTransId="{8F8F01EF-B07B-4F2D-BB14-90F4CA2EFE2D}"/>
    <dgm:cxn modelId="{32C797C6-9385-4566-A64E-F9B1CC9E6528}" srcId="{58D87A43-2034-4A5E-876A-BBDC050D7523}" destId="{5227AC89-7B80-4DC3-873E-0B272327120D}" srcOrd="0" destOrd="0" parTransId="{61FD3AF6-64FE-4971-B653-D72B8FD01E7F}" sibTransId="{A87120B0-0C61-4D68-8358-E7AFBD08BB2A}"/>
    <dgm:cxn modelId="{15445AA7-D324-45F9-A5B8-5B15D7A953AF}" type="presParOf" srcId="{4ADBAB72-EF2A-4429-AC98-9DB55C56CB33}" destId="{0EF54511-1ADC-4ED0-AB78-158B61CC2531}" srcOrd="0" destOrd="0" presId="urn:diagrams.loki3.com/BracketList+Icon"/>
    <dgm:cxn modelId="{CCC029DA-00A6-4ABE-B8D1-DCAA47A2F8A7}" type="presParOf" srcId="{0EF54511-1ADC-4ED0-AB78-158B61CC2531}" destId="{70DC9C68-CA7F-4ADD-B8B8-414888B4CBFB}" srcOrd="0" destOrd="0" presId="urn:diagrams.loki3.com/BracketList+Icon"/>
    <dgm:cxn modelId="{560DC40C-F6BB-42B6-8B9C-91D31D62F595}" type="presParOf" srcId="{0EF54511-1ADC-4ED0-AB78-158B61CC2531}" destId="{542E155D-7610-4FA3-B74A-5FBB1359F696}" srcOrd="1" destOrd="0" presId="urn:diagrams.loki3.com/BracketList+Icon"/>
    <dgm:cxn modelId="{AAC36A37-857E-4889-B1FC-3988EDF50723}" type="presParOf" srcId="{0EF54511-1ADC-4ED0-AB78-158B61CC2531}" destId="{94A9F99F-8705-4C36-B74C-F72FC49C8E7B}" srcOrd="2" destOrd="0" presId="urn:diagrams.loki3.com/BracketList+Icon"/>
    <dgm:cxn modelId="{9CA469D5-3691-4589-A3C5-5FD7CB047DBA}" type="presParOf" srcId="{0EF54511-1ADC-4ED0-AB78-158B61CC2531}" destId="{885A67B1-895D-4FE7-8FC9-44B676903F91}" srcOrd="3" destOrd="0" presId="urn:diagrams.loki3.com/BracketList+Icon"/>
    <dgm:cxn modelId="{CE033874-25B8-44FE-82CD-9DECF00C5110}" type="presParOf" srcId="{4ADBAB72-EF2A-4429-AC98-9DB55C56CB33}" destId="{0CD90EFA-249E-462D-9A99-26477BE1AABE}" srcOrd="1" destOrd="0" presId="urn:diagrams.loki3.com/BracketList+Icon"/>
    <dgm:cxn modelId="{A911DB8F-EC71-49C3-B03B-EE11ABB73373}" type="presParOf" srcId="{4ADBAB72-EF2A-4429-AC98-9DB55C56CB33}" destId="{8981281A-51A0-4851-BA63-17A47A527DEC}" srcOrd="2" destOrd="0" presId="urn:diagrams.loki3.com/BracketList+Icon"/>
    <dgm:cxn modelId="{0883EF94-8D9F-4F37-B9F3-5A32894C7B74}" type="presParOf" srcId="{8981281A-51A0-4851-BA63-17A47A527DEC}" destId="{EDF8D3E0-4814-4423-B449-E5DACA12B233}" srcOrd="0" destOrd="0" presId="urn:diagrams.loki3.com/BracketList+Icon"/>
    <dgm:cxn modelId="{598EA96D-C2F8-43E9-983A-79E3D9E6350B}" type="presParOf" srcId="{8981281A-51A0-4851-BA63-17A47A527DEC}" destId="{87CB651D-D18A-41AD-8A7C-2EA41AFFC299}" srcOrd="1" destOrd="0" presId="urn:diagrams.loki3.com/BracketList+Icon"/>
    <dgm:cxn modelId="{9EB4C447-09D8-4AF7-B18F-BD5354813D46}" type="presParOf" srcId="{8981281A-51A0-4851-BA63-17A47A527DEC}" destId="{F3B757CC-E014-4F82-BEFE-3BDDB72F9B7E}" srcOrd="2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72C209-6754-4FCE-8BA2-39C0C20AF7BF}" type="doc">
      <dgm:prSet loTypeId="urn:microsoft.com/office/officeart/2005/8/layout/vProcess5" loCatId="process" qsTypeId="urn:microsoft.com/office/officeart/2005/8/quickstyle/3d4" qsCatId="3D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83574C56-0F45-4E6A-A085-5338416780DB}">
      <dgm:prSet phldrT="[Текст]"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  <a:latin typeface="Monotype Corsiva" panose="03010101010201010101" pitchFamily="66" charset="0"/>
            </a:rPr>
            <a:t>Гибкость </a:t>
          </a:r>
          <a:r>
            <a:rPr lang="ru-RU" sz="2400" dirty="0" smtClean="0">
              <a:solidFill>
                <a:schemeClr val="tx1"/>
              </a:solidFill>
              <a:latin typeface="Monotype Corsiva" panose="03010101010201010101" pitchFamily="66" charset="0"/>
            </a:rPr>
            <a:t>- комплекс морфологических свойств опорно-двигательного аппарата, обуславливающих подвижность отдельных звеньев тела относительно друг друга. </a:t>
          </a:r>
          <a:endParaRPr lang="ru-RU" sz="2400" dirty="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FEF39C7F-D8D6-40BB-9F53-EEC4B173C71D}" type="parTrans" cxnId="{69834A1F-CADD-44E1-9066-C934A6656B53}">
      <dgm:prSet/>
      <dgm:spPr/>
      <dgm:t>
        <a:bodyPr/>
        <a:lstStyle/>
        <a:p>
          <a:endParaRPr lang="ru-RU" sz="2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E4DFAEFF-9F90-431B-BF43-1EEDDEE81302}" type="sibTrans" cxnId="{69834A1F-CADD-44E1-9066-C934A6656B53}">
      <dgm:prSet custT="1"/>
      <dgm:spPr/>
      <dgm:t>
        <a:bodyPr/>
        <a:lstStyle/>
        <a:p>
          <a:endParaRPr lang="ru-RU" sz="4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334B6594-FAB0-4E76-9FAC-3AF8BA75FCEE}">
      <dgm:prSet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  <a:effectLst/>
              <a:latin typeface="Monotype Corsiva" panose="03010101010201010101" pitchFamily="66" charset="0"/>
            </a:rPr>
            <a:t>Быстрота</a:t>
          </a:r>
          <a:r>
            <a:rPr lang="ru-RU" sz="2400" dirty="0" smtClean="0">
              <a:solidFill>
                <a:schemeClr val="tx1"/>
              </a:solidFill>
              <a:latin typeface="Monotype Corsiva" panose="03010101010201010101" pitchFamily="66" charset="0"/>
            </a:rPr>
            <a:t> - это способность человека совершать двигательное действие в минимальный для данных условий отрезок времени с определенной частотой и импульсивностью. </a:t>
          </a:r>
          <a:endParaRPr lang="ru-RU" sz="2400" dirty="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8A067316-F609-435B-938B-64835F1C97F2}" type="parTrans" cxnId="{53C9502D-62AD-4AEA-BA73-62A8E74D2F0E}">
      <dgm:prSet/>
      <dgm:spPr/>
      <dgm:t>
        <a:bodyPr/>
        <a:lstStyle/>
        <a:p>
          <a:endParaRPr lang="ru-RU" sz="2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B2CC2BF3-8F71-464F-969E-A3C5A73B3A3B}" type="sibTrans" cxnId="{53C9502D-62AD-4AEA-BA73-62A8E74D2F0E}">
      <dgm:prSet custT="1"/>
      <dgm:spPr/>
      <dgm:t>
        <a:bodyPr/>
        <a:lstStyle/>
        <a:p>
          <a:endParaRPr lang="ru-RU" sz="4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D7AEB3DA-11DA-4D88-8658-20DC55F7B103}">
      <dgm:prSet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  <a:latin typeface="Monotype Corsiva" panose="03010101010201010101" pitchFamily="66" charset="0"/>
            </a:rPr>
            <a:t>Выносливость</a:t>
          </a:r>
          <a:r>
            <a:rPr lang="ru-RU" sz="2400" dirty="0" smtClean="0">
              <a:solidFill>
                <a:schemeClr val="tx1"/>
              </a:solidFill>
              <a:latin typeface="Monotype Corsiva" panose="03010101010201010101" pitchFamily="66" charset="0"/>
            </a:rPr>
            <a:t> - способность длительно выполнять глобальную мышечную работу преимущественно лили исключительно аэробного характера. </a:t>
          </a:r>
          <a:endParaRPr lang="ru-RU" sz="2400" dirty="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8F81A667-EB55-476E-BE44-B808A8BB56D5}" type="parTrans" cxnId="{EAD60B9D-89DB-4598-99BE-143B64BB7850}">
      <dgm:prSet/>
      <dgm:spPr/>
      <dgm:t>
        <a:bodyPr/>
        <a:lstStyle/>
        <a:p>
          <a:endParaRPr lang="ru-RU" sz="2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D23D1232-3B74-4E69-B441-73FA778E0D8D}" type="sibTrans" cxnId="{EAD60B9D-89DB-4598-99BE-143B64BB7850}">
      <dgm:prSet custT="1"/>
      <dgm:spPr/>
      <dgm:t>
        <a:bodyPr/>
        <a:lstStyle/>
        <a:p>
          <a:endParaRPr lang="ru-RU" sz="4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6FB31E3F-63D6-47DD-AB01-7FD5B94BD98E}">
      <dgm:prSet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  <a:latin typeface="Monotype Corsiva" panose="03010101010201010101" pitchFamily="66" charset="0"/>
            </a:rPr>
            <a:t>Сила</a:t>
          </a:r>
          <a:r>
            <a:rPr lang="ru-RU" sz="2400" dirty="0" smtClean="0">
              <a:solidFill>
                <a:schemeClr val="tx1"/>
              </a:solidFill>
              <a:latin typeface="Monotype Corsiva" panose="03010101010201010101" pitchFamily="66" charset="0"/>
            </a:rPr>
            <a:t> - способность человека преодолевать внешнее сопротивление или противодействовать ему за счет мышечных усилий.</a:t>
          </a:r>
          <a:endParaRPr lang="ru-RU" sz="2400" dirty="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9FBB76F2-2DE1-4FBC-BA5D-6D509B5DF17F}" type="parTrans" cxnId="{83371296-F23E-44EC-8FDA-93FACC3C824B}">
      <dgm:prSet/>
      <dgm:spPr/>
      <dgm:t>
        <a:bodyPr/>
        <a:lstStyle/>
        <a:p>
          <a:endParaRPr lang="ru-RU" sz="2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9D96F011-E0C6-4F16-9AAF-DE30530FFB09}" type="sibTrans" cxnId="{83371296-F23E-44EC-8FDA-93FACC3C824B}">
      <dgm:prSet/>
      <dgm:spPr/>
      <dgm:t>
        <a:bodyPr/>
        <a:lstStyle/>
        <a:p>
          <a:endParaRPr lang="ru-RU" sz="2400">
            <a:solidFill>
              <a:schemeClr val="tx1"/>
            </a:solidFill>
            <a:latin typeface="Monotype Corsiva" panose="03010101010201010101" pitchFamily="66" charset="0"/>
          </a:endParaRPr>
        </a:p>
      </dgm:t>
    </dgm:pt>
    <dgm:pt modelId="{5AEC4525-0802-46AE-B85D-FCF067A27D20}" type="pres">
      <dgm:prSet presAssocID="{0C72C209-6754-4FCE-8BA2-39C0C20AF7B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857433-F6F5-4469-9685-993C9D7A5B86}" type="pres">
      <dgm:prSet presAssocID="{0C72C209-6754-4FCE-8BA2-39C0C20AF7BF}" presName="dummyMaxCanvas" presStyleCnt="0">
        <dgm:presLayoutVars/>
      </dgm:prSet>
      <dgm:spPr/>
    </dgm:pt>
    <dgm:pt modelId="{F5FD3F0C-6C9E-4290-B047-BDC7D3E07308}" type="pres">
      <dgm:prSet presAssocID="{0C72C209-6754-4FCE-8BA2-39C0C20AF7BF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BE49BD-B7C8-45CD-A342-E3024A01DDE5}" type="pres">
      <dgm:prSet presAssocID="{0C72C209-6754-4FCE-8BA2-39C0C20AF7BF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D0B658-7673-4844-9282-354D975DCFB5}" type="pres">
      <dgm:prSet presAssocID="{0C72C209-6754-4FCE-8BA2-39C0C20AF7BF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AA831-B8C7-4513-86DB-19A8D6AF59A3}" type="pres">
      <dgm:prSet presAssocID="{0C72C209-6754-4FCE-8BA2-39C0C20AF7BF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94581-A0CE-40A8-A8A8-510715D5405E}" type="pres">
      <dgm:prSet presAssocID="{0C72C209-6754-4FCE-8BA2-39C0C20AF7BF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303BD-DAEE-4D4E-BDCD-B1519266CD94}" type="pres">
      <dgm:prSet presAssocID="{0C72C209-6754-4FCE-8BA2-39C0C20AF7BF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A60FE-8C9D-4635-BD3A-0F65E3A59324}" type="pres">
      <dgm:prSet presAssocID="{0C72C209-6754-4FCE-8BA2-39C0C20AF7BF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F5424-7782-46C7-B78D-ED052B911BF3}" type="pres">
      <dgm:prSet presAssocID="{0C72C209-6754-4FCE-8BA2-39C0C20AF7BF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DFD62-055C-4823-B3A9-5D0AB28F5039}" type="pres">
      <dgm:prSet presAssocID="{0C72C209-6754-4FCE-8BA2-39C0C20AF7BF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35ACDB-D0BD-4D62-B568-4BC4520C732B}" type="pres">
      <dgm:prSet presAssocID="{0C72C209-6754-4FCE-8BA2-39C0C20AF7BF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38774-51E0-4286-A4BB-A67DB676B47E}" type="pres">
      <dgm:prSet presAssocID="{0C72C209-6754-4FCE-8BA2-39C0C20AF7BF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013F1C-92FC-440A-BFD0-73910EF13FCF}" type="presOf" srcId="{334B6594-FAB0-4E76-9FAC-3AF8BA75FCEE}" destId="{7F1F5424-7782-46C7-B78D-ED052B911BF3}" srcOrd="1" destOrd="0" presId="urn:microsoft.com/office/officeart/2005/8/layout/vProcess5"/>
    <dgm:cxn modelId="{9741A4A1-8479-489B-9DEA-524D589CB050}" type="presOf" srcId="{83574C56-0F45-4E6A-A085-5338416780DB}" destId="{0135ACDB-D0BD-4D62-B568-4BC4520C732B}" srcOrd="1" destOrd="0" presId="urn:microsoft.com/office/officeart/2005/8/layout/vProcess5"/>
    <dgm:cxn modelId="{12AA7F6E-91B0-4087-B003-4ABCDDF25458}" type="presOf" srcId="{E4DFAEFF-9F90-431B-BF43-1EEDDEE81302}" destId="{478A60FE-8C9D-4635-BD3A-0F65E3A59324}" srcOrd="0" destOrd="0" presId="urn:microsoft.com/office/officeart/2005/8/layout/vProcess5"/>
    <dgm:cxn modelId="{14DAAA45-F97D-46C0-8F50-CA1FEA5A94A8}" type="presOf" srcId="{B2CC2BF3-8F71-464F-969E-A3C5A73B3A3B}" destId="{AAA94581-A0CE-40A8-A8A8-510715D5405E}" srcOrd="0" destOrd="0" presId="urn:microsoft.com/office/officeart/2005/8/layout/vProcess5"/>
    <dgm:cxn modelId="{73164627-371B-4FFB-B682-CF42393438DC}" type="presOf" srcId="{83574C56-0F45-4E6A-A085-5338416780DB}" destId="{49D0B658-7673-4844-9282-354D975DCFB5}" srcOrd="0" destOrd="0" presId="urn:microsoft.com/office/officeart/2005/8/layout/vProcess5"/>
    <dgm:cxn modelId="{0EB0BE67-30DE-4056-A608-66E6F038EB1C}" type="presOf" srcId="{D23D1232-3B74-4E69-B441-73FA778E0D8D}" destId="{7B1303BD-DAEE-4D4E-BDCD-B1519266CD94}" srcOrd="0" destOrd="0" presId="urn:microsoft.com/office/officeart/2005/8/layout/vProcess5"/>
    <dgm:cxn modelId="{BC0AB099-8BC3-4FAC-8E95-7F0FD91C06AE}" type="presOf" srcId="{6FB31E3F-63D6-47DD-AB01-7FD5B94BD98E}" destId="{3F838774-51E0-4286-A4BB-A67DB676B47E}" srcOrd="1" destOrd="0" presId="urn:microsoft.com/office/officeart/2005/8/layout/vProcess5"/>
    <dgm:cxn modelId="{83371296-F23E-44EC-8FDA-93FACC3C824B}" srcId="{0C72C209-6754-4FCE-8BA2-39C0C20AF7BF}" destId="{6FB31E3F-63D6-47DD-AB01-7FD5B94BD98E}" srcOrd="3" destOrd="0" parTransId="{9FBB76F2-2DE1-4FBC-BA5D-6D509B5DF17F}" sibTransId="{9D96F011-E0C6-4F16-9AAF-DE30530FFB09}"/>
    <dgm:cxn modelId="{1F242647-5ADA-401B-B509-540BB694E891}" type="presOf" srcId="{D7AEB3DA-11DA-4D88-8658-20DC55F7B103}" destId="{30BE49BD-B7C8-45CD-A342-E3024A01DDE5}" srcOrd="0" destOrd="0" presId="urn:microsoft.com/office/officeart/2005/8/layout/vProcess5"/>
    <dgm:cxn modelId="{EAD60B9D-89DB-4598-99BE-143B64BB7850}" srcId="{0C72C209-6754-4FCE-8BA2-39C0C20AF7BF}" destId="{D7AEB3DA-11DA-4D88-8658-20DC55F7B103}" srcOrd="1" destOrd="0" parTransId="{8F81A667-EB55-476E-BE44-B808A8BB56D5}" sibTransId="{D23D1232-3B74-4E69-B441-73FA778E0D8D}"/>
    <dgm:cxn modelId="{EF3C70F2-BA33-4ECC-9553-140FBC59E700}" type="presOf" srcId="{0C72C209-6754-4FCE-8BA2-39C0C20AF7BF}" destId="{5AEC4525-0802-46AE-B85D-FCF067A27D20}" srcOrd="0" destOrd="0" presId="urn:microsoft.com/office/officeart/2005/8/layout/vProcess5"/>
    <dgm:cxn modelId="{850C020D-6296-47EA-829C-B1D24961AE85}" type="presOf" srcId="{334B6594-FAB0-4E76-9FAC-3AF8BA75FCEE}" destId="{F5FD3F0C-6C9E-4290-B047-BDC7D3E07308}" srcOrd="0" destOrd="0" presId="urn:microsoft.com/office/officeart/2005/8/layout/vProcess5"/>
    <dgm:cxn modelId="{53C9502D-62AD-4AEA-BA73-62A8E74D2F0E}" srcId="{0C72C209-6754-4FCE-8BA2-39C0C20AF7BF}" destId="{334B6594-FAB0-4E76-9FAC-3AF8BA75FCEE}" srcOrd="0" destOrd="0" parTransId="{8A067316-F609-435B-938B-64835F1C97F2}" sibTransId="{B2CC2BF3-8F71-464F-969E-A3C5A73B3A3B}"/>
    <dgm:cxn modelId="{DD1015BD-E79C-4E3E-9867-20E7E7B3ECBC}" type="presOf" srcId="{D7AEB3DA-11DA-4D88-8658-20DC55F7B103}" destId="{C8CDFD62-055C-4823-B3A9-5D0AB28F5039}" srcOrd="1" destOrd="0" presId="urn:microsoft.com/office/officeart/2005/8/layout/vProcess5"/>
    <dgm:cxn modelId="{85528F19-53A8-425D-90DB-C3D0AEB7EDC5}" type="presOf" srcId="{6FB31E3F-63D6-47DD-AB01-7FD5B94BD98E}" destId="{3D1AA831-B8C7-4513-86DB-19A8D6AF59A3}" srcOrd="0" destOrd="0" presId="urn:microsoft.com/office/officeart/2005/8/layout/vProcess5"/>
    <dgm:cxn modelId="{69834A1F-CADD-44E1-9066-C934A6656B53}" srcId="{0C72C209-6754-4FCE-8BA2-39C0C20AF7BF}" destId="{83574C56-0F45-4E6A-A085-5338416780DB}" srcOrd="2" destOrd="0" parTransId="{FEF39C7F-D8D6-40BB-9F53-EEC4B173C71D}" sibTransId="{E4DFAEFF-9F90-431B-BF43-1EEDDEE81302}"/>
    <dgm:cxn modelId="{6D2D17E2-5F37-47FC-BEE6-90ECCF6D2129}" type="presParOf" srcId="{5AEC4525-0802-46AE-B85D-FCF067A27D20}" destId="{92857433-F6F5-4469-9685-993C9D7A5B86}" srcOrd="0" destOrd="0" presId="urn:microsoft.com/office/officeart/2005/8/layout/vProcess5"/>
    <dgm:cxn modelId="{C1D06B74-094B-4342-A85A-5D5AB7C9916F}" type="presParOf" srcId="{5AEC4525-0802-46AE-B85D-FCF067A27D20}" destId="{F5FD3F0C-6C9E-4290-B047-BDC7D3E07308}" srcOrd="1" destOrd="0" presId="urn:microsoft.com/office/officeart/2005/8/layout/vProcess5"/>
    <dgm:cxn modelId="{4E2EA2C5-6344-4CA1-83E9-5E5D6AE37D25}" type="presParOf" srcId="{5AEC4525-0802-46AE-B85D-FCF067A27D20}" destId="{30BE49BD-B7C8-45CD-A342-E3024A01DDE5}" srcOrd="2" destOrd="0" presId="urn:microsoft.com/office/officeart/2005/8/layout/vProcess5"/>
    <dgm:cxn modelId="{413C2955-81FD-407D-8217-BDF0458BBAD0}" type="presParOf" srcId="{5AEC4525-0802-46AE-B85D-FCF067A27D20}" destId="{49D0B658-7673-4844-9282-354D975DCFB5}" srcOrd="3" destOrd="0" presId="urn:microsoft.com/office/officeart/2005/8/layout/vProcess5"/>
    <dgm:cxn modelId="{6828CD13-66A4-4994-9124-EA6FF2328477}" type="presParOf" srcId="{5AEC4525-0802-46AE-B85D-FCF067A27D20}" destId="{3D1AA831-B8C7-4513-86DB-19A8D6AF59A3}" srcOrd="4" destOrd="0" presId="urn:microsoft.com/office/officeart/2005/8/layout/vProcess5"/>
    <dgm:cxn modelId="{8D252001-51F0-452B-9519-35BBCFF00D06}" type="presParOf" srcId="{5AEC4525-0802-46AE-B85D-FCF067A27D20}" destId="{AAA94581-A0CE-40A8-A8A8-510715D5405E}" srcOrd="5" destOrd="0" presId="urn:microsoft.com/office/officeart/2005/8/layout/vProcess5"/>
    <dgm:cxn modelId="{214CE8D6-6BBF-4994-A986-511761E87A14}" type="presParOf" srcId="{5AEC4525-0802-46AE-B85D-FCF067A27D20}" destId="{7B1303BD-DAEE-4D4E-BDCD-B1519266CD94}" srcOrd="6" destOrd="0" presId="urn:microsoft.com/office/officeart/2005/8/layout/vProcess5"/>
    <dgm:cxn modelId="{38F295C7-D013-4655-AD2B-6D656345BEB4}" type="presParOf" srcId="{5AEC4525-0802-46AE-B85D-FCF067A27D20}" destId="{478A60FE-8C9D-4635-BD3A-0F65E3A59324}" srcOrd="7" destOrd="0" presId="urn:microsoft.com/office/officeart/2005/8/layout/vProcess5"/>
    <dgm:cxn modelId="{C5918778-940E-400C-843A-130208A82B98}" type="presParOf" srcId="{5AEC4525-0802-46AE-B85D-FCF067A27D20}" destId="{7F1F5424-7782-46C7-B78D-ED052B911BF3}" srcOrd="8" destOrd="0" presId="urn:microsoft.com/office/officeart/2005/8/layout/vProcess5"/>
    <dgm:cxn modelId="{F09272A0-D7F9-4747-9620-4F5F11C4D419}" type="presParOf" srcId="{5AEC4525-0802-46AE-B85D-FCF067A27D20}" destId="{C8CDFD62-055C-4823-B3A9-5D0AB28F5039}" srcOrd="9" destOrd="0" presId="urn:microsoft.com/office/officeart/2005/8/layout/vProcess5"/>
    <dgm:cxn modelId="{FA5F0026-9B00-47CA-8040-9EFAB1365310}" type="presParOf" srcId="{5AEC4525-0802-46AE-B85D-FCF067A27D20}" destId="{0135ACDB-D0BD-4D62-B568-4BC4520C732B}" srcOrd="10" destOrd="0" presId="urn:microsoft.com/office/officeart/2005/8/layout/vProcess5"/>
    <dgm:cxn modelId="{D0A6CDB8-9108-4A2D-AF6A-5DBEA1640AB9}" type="presParOf" srcId="{5AEC4525-0802-46AE-B85D-FCF067A27D20}" destId="{3F838774-51E0-4286-A4BB-A67DB676B47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C9C68-CA7F-4ADD-B8B8-414888B4CBFB}">
      <dsp:nvSpPr>
        <dsp:cNvPr id="0" name=""/>
        <dsp:cNvSpPr/>
      </dsp:nvSpPr>
      <dsp:spPr>
        <a:xfrm>
          <a:off x="288038" y="1175890"/>
          <a:ext cx="1647042" cy="719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91440" rIns="256032" bIns="91440" numCol="1" spcCol="1270" anchor="ctr" anchorCtr="0">
          <a:noAutofit/>
        </a:bodyPr>
        <a:lstStyle/>
        <a:p>
          <a:pPr lvl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Monotype Corsiva" panose="03010101010201010101" pitchFamily="66" charset="0"/>
            </a:rPr>
            <a:t>Цель</a:t>
          </a:r>
          <a:endParaRPr lang="ru-RU" sz="3600" kern="1200" dirty="0">
            <a:latin typeface="Monotype Corsiva" panose="03010101010201010101" pitchFamily="66" charset="0"/>
          </a:endParaRPr>
        </a:p>
      </dsp:txBody>
      <dsp:txXfrm>
        <a:off x="288038" y="1175890"/>
        <a:ext cx="1647042" cy="719947"/>
      </dsp:txXfrm>
    </dsp:sp>
    <dsp:sp modelId="{542E155D-7610-4FA3-B74A-5FBB1359F696}">
      <dsp:nvSpPr>
        <dsp:cNvPr id="0" name=""/>
        <dsp:cNvSpPr/>
      </dsp:nvSpPr>
      <dsp:spPr>
        <a:xfrm>
          <a:off x="2186347" y="587737"/>
          <a:ext cx="444624" cy="1890281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5A67B1-895D-4FE7-8FC9-44B676903F91}">
      <dsp:nvSpPr>
        <dsp:cNvPr id="0" name=""/>
        <dsp:cNvSpPr/>
      </dsp:nvSpPr>
      <dsp:spPr>
        <a:xfrm>
          <a:off x="2592289" y="576055"/>
          <a:ext cx="6046886" cy="18902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Monotype Corsiva" panose="03010101010201010101" pitchFamily="66" charset="0"/>
            </a:rPr>
            <a:t>выявить исходный уровень физической подготовки студентов-первокурсников по основным физическим качествам.</a:t>
          </a:r>
          <a:endParaRPr lang="ru-RU" sz="3200" kern="1200" dirty="0">
            <a:latin typeface="Monotype Corsiva" panose="03010101010201010101" pitchFamily="66" charset="0"/>
          </a:endParaRPr>
        </a:p>
      </dsp:txBody>
      <dsp:txXfrm>
        <a:off x="2592289" y="576055"/>
        <a:ext cx="6046886" cy="1890281"/>
      </dsp:txXfrm>
    </dsp:sp>
    <dsp:sp modelId="{EDF8D3E0-4814-4423-B449-E5DACA12B233}">
      <dsp:nvSpPr>
        <dsp:cNvPr id="0" name=""/>
        <dsp:cNvSpPr/>
      </dsp:nvSpPr>
      <dsp:spPr>
        <a:xfrm>
          <a:off x="2952336" y="2664301"/>
          <a:ext cx="5549018" cy="14076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81280" rIns="227584" bIns="81280" numCol="1" spcCol="1270" anchor="ctr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Monotype Corsiva" panose="03010101010201010101" pitchFamily="66" charset="0"/>
            </a:rPr>
            <a:t>сравнить результаты с нормами представленными в школьной программе.</a:t>
          </a:r>
          <a:endParaRPr lang="ru-RU" sz="3200" b="1" kern="1200" dirty="0">
            <a:latin typeface="Monotype Corsiva" panose="03010101010201010101" pitchFamily="66" charset="0"/>
          </a:endParaRPr>
        </a:p>
      </dsp:txBody>
      <dsp:txXfrm>
        <a:off x="2952336" y="2664301"/>
        <a:ext cx="5549018" cy="1407656"/>
      </dsp:txXfrm>
    </dsp:sp>
    <dsp:sp modelId="{87CB651D-D18A-41AD-8A7C-2EA41AFFC299}">
      <dsp:nvSpPr>
        <dsp:cNvPr id="0" name=""/>
        <dsp:cNvSpPr/>
      </dsp:nvSpPr>
      <dsp:spPr>
        <a:xfrm>
          <a:off x="2234148" y="2706573"/>
          <a:ext cx="444624" cy="1407656"/>
        </a:xfrm>
        <a:prstGeom prst="leftBrace">
          <a:avLst>
            <a:gd name="adj1" fmla="val 35000"/>
            <a:gd name="adj2" fmla="val 50000"/>
          </a:avLst>
        </a:prstGeom>
        <a:noFill/>
        <a:ln w="1587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D3F0C-6C9E-4290-B047-BDC7D3E07308}">
      <dsp:nvSpPr>
        <dsp:cNvPr id="0" name=""/>
        <dsp:cNvSpPr/>
      </dsp:nvSpPr>
      <dsp:spPr>
        <a:xfrm>
          <a:off x="0" y="0"/>
          <a:ext cx="7315200" cy="11881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effectLst/>
              <a:latin typeface="Monotype Corsiva" panose="03010101010201010101" pitchFamily="66" charset="0"/>
            </a:rPr>
            <a:t>Быстрота</a:t>
          </a:r>
          <a:r>
            <a:rPr lang="ru-RU" sz="24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 - это способность человека совершать двигательное действие в минимальный для данных условий отрезок времени с определенной частотой и импульсивностью. </a:t>
          </a:r>
          <a:endParaRPr lang="ru-RU" sz="2400" kern="1200" dirty="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34799" y="34799"/>
        <a:ext cx="5932716" cy="1118534"/>
      </dsp:txXfrm>
    </dsp:sp>
    <dsp:sp modelId="{30BE49BD-B7C8-45CD-A342-E3024A01DDE5}">
      <dsp:nvSpPr>
        <dsp:cNvPr id="0" name=""/>
        <dsp:cNvSpPr/>
      </dsp:nvSpPr>
      <dsp:spPr>
        <a:xfrm>
          <a:off x="612648" y="1404156"/>
          <a:ext cx="7315200" cy="11881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Выносливость</a:t>
          </a:r>
          <a:r>
            <a:rPr lang="ru-RU" sz="24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 - способность длительно выполнять глобальную мышечную работу преимущественно лили исключительно аэробного характера. </a:t>
          </a:r>
          <a:endParaRPr lang="ru-RU" sz="2400" kern="1200" dirty="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647447" y="1438955"/>
        <a:ext cx="5860668" cy="1118534"/>
      </dsp:txXfrm>
    </dsp:sp>
    <dsp:sp modelId="{49D0B658-7673-4844-9282-354D975DCFB5}">
      <dsp:nvSpPr>
        <dsp:cNvPr id="0" name=""/>
        <dsp:cNvSpPr/>
      </dsp:nvSpPr>
      <dsp:spPr>
        <a:xfrm>
          <a:off x="1216151" y="2808312"/>
          <a:ext cx="7315200" cy="11881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Гибкость </a:t>
          </a:r>
          <a:r>
            <a:rPr lang="ru-RU" sz="24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- комплекс морфологических свойств опорно-двигательного аппарата, обуславливающих подвижность отдельных звеньев тела относительно друг друга. </a:t>
          </a:r>
          <a:endParaRPr lang="ru-RU" sz="2400" kern="1200" dirty="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1250950" y="2843111"/>
        <a:ext cx="5869812" cy="1118534"/>
      </dsp:txXfrm>
    </dsp:sp>
    <dsp:sp modelId="{3D1AA831-B8C7-4513-86DB-19A8D6AF59A3}">
      <dsp:nvSpPr>
        <dsp:cNvPr id="0" name=""/>
        <dsp:cNvSpPr/>
      </dsp:nvSpPr>
      <dsp:spPr>
        <a:xfrm>
          <a:off x="1828799" y="4212468"/>
          <a:ext cx="7315200" cy="11881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Сила</a:t>
          </a:r>
          <a:r>
            <a:rPr lang="ru-RU" sz="2400" kern="1200" dirty="0" smtClean="0">
              <a:solidFill>
                <a:schemeClr val="tx1"/>
              </a:solidFill>
              <a:latin typeface="Monotype Corsiva" panose="03010101010201010101" pitchFamily="66" charset="0"/>
            </a:rPr>
            <a:t> - способность человека преодолевать внешнее сопротивление или противодействовать ему за счет мышечных усилий.</a:t>
          </a:r>
          <a:endParaRPr lang="ru-RU" sz="2400" kern="1200" dirty="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1863598" y="4247267"/>
        <a:ext cx="5860668" cy="1118534"/>
      </dsp:txXfrm>
    </dsp:sp>
    <dsp:sp modelId="{AAA94581-A0CE-40A8-A8A8-510715D5405E}">
      <dsp:nvSpPr>
        <dsp:cNvPr id="0" name=""/>
        <dsp:cNvSpPr/>
      </dsp:nvSpPr>
      <dsp:spPr>
        <a:xfrm>
          <a:off x="6542914" y="910001"/>
          <a:ext cx="772285" cy="7722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6716678" y="910001"/>
        <a:ext cx="424757" cy="581144"/>
      </dsp:txXfrm>
    </dsp:sp>
    <dsp:sp modelId="{7B1303BD-DAEE-4D4E-BDCD-B1519266CD94}">
      <dsp:nvSpPr>
        <dsp:cNvPr id="0" name=""/>
        <dsp:cNvSpPr/>
      </dsp:nvSpPr>
      <dsp:spPr>
        <a:xfrm>
          <a:off x="7155562" y="2314157"/>
          <a:ext cx="772285" cy="7722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7329326" y="2314157"/>
        <a:ext cx="424757" cy="581144"/>
      </dsp:txXfrm>
    </dsp:sp>
    <dsp:sp modelId="{478A60FE-8C9D-4635-BD3A-0F65E3A59324}">
      <dsp:nvSpPr>
        <dsp:cNvPr id="0" name=""/>
        <dsp:cNvSpPr/>
      </dsp:nvSpPr>
      <dsp:spPr>
        <a:xfrm>
          <a:off x="7759066" y="3718313"/>
          <a:ext cx="772285" cy="772285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400" kern="1200">
            <a:solidFill>
              <a:schemeClr val="tx1"/>
            </a:solidFill>
            <a:latin typeface="Monotype Corsiva" panose="03010101010201010101" pitchFamily="66" charset="0"/>
          </a:endParaRPr>
        </a:p>
      </dsp:txBody>
      <dsp:txXfrm>
        <a:off x="7932830" y="3718313"/>
        <a:ext cx="424757" cy="581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34AB432-EC00-4657-864F-7D212D76ED7C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F7A60E-09E2-48A5-AAEB-F07D661DBFE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49289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Технологии  </a:t>
            </a:r>
            <a:r>
              <a:rPr lang="ru-RU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мониторинга и повышения уровня функционального состояния и физической подготовленности 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студентов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 descr="&amp;Kcy;&amp;acy;&amp;rcy;&amp;tcy;&amp;icy;&amp;ncy;&amp;kcy;&amp;icy; &amp;pcy;&amp;ocy; &amp;zcy;&amp;acy;&amp;pcy;&amp;rcy;&amp;ocy;&amp;scy;&amp;ucy; &amp;pcy;&amp;iecy;&amp;tcy;&amp;rcy;&amp;gcy;&amp;ucy; &amp;lcy;&amp;ocy;&amp;gcy;&amp;ocy;&amp;tcy;&amp;icy;&amp;pcy;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1728192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WINDOWS\Temp\лого ИФКСТ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00" t="17419"/>
          <a:stretch/>
        </p:blipFill>
        <p:spPr bwMode="auto">
          <a:xfrm>
            <a:off x="6732240" y="404664"/>
            <a:ext cx="1944216" cy="1368152"/>
          </a:xfrm>
          <a:prstGeom prst="ellipse">
            <a:avLst/>
          </a:prstGeom>
          <a:ln w="63500" cap="rnd">
            <a:solidFill>
              <a:srgbClr val="00B0F0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765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>
                <a:effectLst/>
              </a:rPr>
              <a:t>Гибкость(юноши)</a:t>
            </a:r>
            <a:endParaRPr lang="ru-RU" dirty="0">
              <a:effectLst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1291433"/>
              </p:ext>
            </p:extLst>
          </p:nvPr>
        </p:nvGraphicFramePr>
        <p:xfrm>
          <a:off x="323528" y="1268760"/>
          <a:ext cx="856895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527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effectLst/>
              </a:rPr>
              <a:t>Сила(девушки)</a:t>
            </a:r>
            <a:endParaRPr lang="ru-RU" dirty="0">
              <a:effectLst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2492217"/>
              </p:ext>
            </p:extLst>
          </p:nvPr>
        </p:nvGraphicFramePr>
        <p:xfrm>
          <a:off x="323528" y="1340768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752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effectLst/>
              </a:rPr>
              <a:t>Сила(юноши)</a:t>
            </a:r>
            <a:endParaRPr lang="ru-RU" dirty="0">
              <a:effectLst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7697509"/>
              </p:ext>
            </p:extLst>
          </p:nvPr>
        </p:nvGraphicFramePr>
        <p:xfrm>
          <a:off x="0" y="980728"/>
          <a:ext cx="903649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6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748464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effectLst/>
              </a:rPr>
              <a:t>Статистика результатов на «отлично»</a:t>
            </a:r>
            <a:endParaRPr lang="ru-RU" sz="4000" dirty="0">
              <a:effectLst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8394710"/>
              </p:ext>
            </p:extLst>
          </p:nvPr>
        </p:nvGraphicFramePr>
        <p:xfrm>
          <a:off x="0" y="1196752"/>
          <a:ext cx="9132462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22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31367"/>
            <a:ext cx="9036496" cy="1525425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effectLst/>
              </a:rPr>
              <a:t>Статистика результатов на «хорошо»</a:t>
            </a:r>
            <a:endParaRPr lang="ru-RU" sz="4000" dirty="0"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96602966"/>
              </p:ext>
            </p:extLst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821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2385"/>
            <a:ext cx="9036496" cy="1217072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24456">
                        <a:alpha val="65000"/>
                      </a:srgbClr>
                    </a:gs>
                  </a:gsLst>
                  <a:lin ang="5400000" scaled="0"/>
                </a:gradFill>
                <a:effectLst/>
              </a:rPr>
              <a:t>Статистика </a:t>
            </a:r>
            <a:r>
              <a:rPr lang="ru-RU" sz="4000" dirty="0" smtClean="0">
                <a:gradFill>
                  <a:gsLst>
                    <a:gs pos="0">
                      <a:prstClr val="black"/>
                    </a:gs>
                    <a:gs pos="40000">
                      <a:prstClr val="black">
                        <a:lumMod val="75000"/>
                        <a:lumOff val="25000"/>
                      </a:prstClr>
                    </a:gs>
                    <a:gs pos="100000">
                      <a:srgbClr val="424456">
                        <a:alpha val="65000"/>
                      </a:srgbClr>
                    </a:gs>
                  </a:gsLst>
                  <a:lin ang="5400000" scaled="0"/>
                </a:gradFill>
                <a:effectLst/>
              </a:rPr>
              <a:t>результатов на «удовлетворительно»</a:t>
            </a:r>
            <a:endParaRPr lang="ru-RU" dirty="0"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57795092"/>
              </p:ext>
            </p:extLst>
          </p:nvPr>
        </p:nvGraphicFramePr>
        <p:xfrm>
          <a:off x="0" y="1124744"/>
          <a:ext cx="914400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8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16632"/>
            <a:ext cx="9150183" cy="1505104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effectLst/>
              </a:rPr>
              <a:t>Статистика результатов на «неудовлетворительно»</a:t>
            </a:r>
            <a:endParaRPr lang="ru-RU" sz="3600" dirty="0"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65149020"/>
              </p:ext>
            </p:extLst>
          </p:nvPr>
        </p:nvGraphicFramePr>
        <p:xfrm>
          <a:off x="0" y="1412776"/>
          <a:ext cx="9143999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8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61469356"/>
              </p:ext>
            </p:extLst>
          </p:nvPr>
        </p:nvGraphicFramePr>
        <p:xfrm>
          <a:off x="251520" y="188640"/>
          <a:ext cx="8892480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44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89896521"/>
              </p:ext>
            </p:extLst>
          </p:nvPr>
        </p:nvGraphicFramePr>
        <p:xfrm>
          <a:off x="-108520" y="0"/>
          <a:ext cx="925252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83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3820850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4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6800543" cy="1512168"/>
          </a:xfrm>
        </p:spPr>
        <p:txBody>
          <a:bodyPr/>
          <a:lstStyle/>
          <a:p>
            <a:pPr marL="0" indent="0" algn="l">
              <a:buNone/>
            </a:pP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сентябрь-октябрь 2017 года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мониторинг физического развития</a:t>
            </a:r>
            <a:b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 1200 первокурсников ПетрГУ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83132736"/>
              </p:ext>
            </p:extLst>
          </p:nvPr>
        </p:nvGraphicFramePr>
        <p:xfrm>
          <a:off x="251520" y="1556792"/>
          <a:ext cx="8892480" cy="4713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195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4127244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90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980728"/>
            <a:ext cx="6480720" cy="1512168"/>
          </a:xfrm>
          <a:noFill/>
        </p:spPr>
        <p:txBody>
          <a:bodyPr>
            <a:prstTxWarp prst="textArchDown">
              <a:avLst/>
            </a:prstTxWarp>
          </a:bodyPr>
          <a:lstStyle/>
          <a:p>
            <a:pPr marL="0" indent="0" algn="just">
              <a:buNone/>
            </a:pPr>
            <a:r>
              <a:rPr lang="ru-RU" sz="6000" dirty="0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внимание !</a:t>
            </a:r>
            <a:endParaRPr lang="ru-RU" sz="6000" dirty="0"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507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48872" cy="1008112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i="1" dirty="0" smtClean="0">
                <a:effectLst/>
              </a:rPr>
              <a:t>Основные физические качества</a:t>
            </a:r>
            <a:endParaRPr lang="ru-RU" sz="3600" i="1" dirty="0"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37158610"/>
              </p:ext>
            </p:extLst>
          </p:nvPr>
        </p:nvGraphicFramePr>
        <p:xfrm>
          <a:off x="0" y="1340768"/>
          <a:ext cx="91440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15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260648"/>
            <a:ext cx="8856984" cy="619268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endParaRPr lang="ru-RU" sz="2800" dirty="0" smtClean="0">
              <a:solidFill>
                <a:schemeClr val="tx1"/>
              </a:solidFill>
              <a:latin typeface="Monotype Corsiva" panose="03010101010201010101" pitchFamily="66" charset="0"/>
            </a:endParaRPr>
          </a:p>
          <a:p>
            <a:pPr marL="45720" indent="0"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Monotype Corsiva" panose="03010101010201010101" pitchFamily="66" charset="0"/>
              </a:rPr>
              <a:t>данном исследовании будут представлены результаты нормативов первокурсников Петрозаводского государственного университета, всех институтов. </a:t>
            </a:r>
            <a:r>
              <a:rPr lang="ru-RU" sz="2800" dirty="0" smtClean="0">
                <a:solidFill>
                  <a:schemeClr val="tx1"/>
                </a:solidFill>
                <a:latin typeface="Monotype Corsiva" panose="03010101010201010101" pitchFamily="66" charset="0"/>
              </a:rPr>
              <a:t>Замеры </a:t>
            </a:r>
            <a:r>
              <a:rPr lang="ru-RU" sz="2800" dirty="0">
                <a:solidFill>
                  <a:schemeClr val="tx1"/>
                </a:solidFill>
                <a:latin typeface="Monotype Corsiva" panose="03010101010201010101" pitchFamily="66" charset="0"/>
              </a:rPr>
              <a:t>осуществлялись по основным физическим показателям: выносливость, сила, быстрота и гибкость. </a:t>
            </a:r>
            <a:endParaRPr lang="ru-RU" sz="2800" dirty="0" smtClean="0">
              <a:solidFill>
                <a:schemeClr val="tx1"/>
              </a:solidFill>
              <a:latin typeface="Monotype Corsiva" panose="03010101010201010101" pitchFamily="66" charset="0"/>
            </a:endParaRPr>
          </a:p>
          <a:p>
            <a:pPr marL="45720" indent="0" algn="just">
              <a:buNone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anose="03010101010201010101" pitchFamily="66" charset="0"/>
              </a:rPr>
              <a:t>Цель: </a:t>
            </a:r>
            <a:r>
              <a:rPr lang="ru-RU" sz="2800" dirty="0">
                <a:solidFill>
                  <a:schemeClr val="tx1"/>
                </a:solidFill>
                <a:latin typeface="Monotype Corsiva" panose="03010101010201010101" pitchFamily="66" charset="0"/>
              </a:rPr>
              <a:t>сравнить, полученные результаты с контрольными нормативами  и испытаниями по физической культуре для учащихся 11 класса по наиболее распространенной программе физического воспитания, которая используется в школе, авторов </a:t>
            </a:r>
            <a:r>
              <a:rPr lang="ru-RU" sz="2800" b="1" u="sng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В.И.Ляха</a:t>
            </a:r>
            <a:r>
              <a:rPr lang="ru-RU" sz="2800" b="1" u="sng" dirty="0">
                <a:solidFill>
                  <a:schemeClr val="tx1"/>
                </a:solidFill>
                <a:latin typeface="Monotype Corsiva" panose="03010101010201010101" pitchFamily="66" charset="0"/>
              </a:rPr>
              <a:t>, А. А. </a:t>
            </a:r>
            <a:r>
              <a:rPr lang="ru-RU" sz="2800" b="1" u="sng" dirty="0" err="1">
                <a:solidFill>
                  <a:schemeClr val="tx1"/>
                </a:solidFill>
                <a:latin typeface="Monotype Corsiva" panose="03010101010201010101" pitchFamily="66" charset="0"/>
              </a:rPr>
              <a:t>Зданевича</a:t>
            </a:r>
            <a:r>
              <a:rPr lang="ru-RU" sz="2800" b="1" u="sng" dirty="0">
                <a:solidFill>
                  <a:schemeClr val="tx1"/>
                </a:solidFill>
                <a:latin typeface="Monotype Corsiva" panose="03010101010201010101" pitchFamily="66" charset="0"/>
              </a:rPr>
              <a:t>. </a:t>
            </a:r>
          </a:p>
          <a:p>
            <a:pPr algn="just"/>
            <a:endParaRPr lang="ru-RU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0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9217024" cy="1080120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 smtClean="0">
                <a:effectLst/>
              </a:rPr>
              <a:t>Быстрота 100 метров (девушки)</a:t>
            </a:r>
            <a:endParaRPr lang="ru-RU" sz="4400" dirty="0">
              <a:effectLst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0886201"/>
              </p:ext>
            </p:extLst>
          </p:nvPr>
        </p:nvGraphicFramePr>
        <p:xfrm>
          <a:off x="24020" y="1196752"/>
          <a:ext cx="91199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105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352928" cy="1577112"/>
          </a:xfrm>
        </p:spPr>
        <p:txBody>
          <a:bodyPr/>
          <a:lstStyle/>
          <a:p>
            <a:pPr marL="0" indent="0" algn="l">
              <a:buNone/>
            </a:pPr>
            <a:r>
              <a:rPr lang="ru-RU" sz="4400" dirty="0" smtClean="0">
                <a:effectLst/>
              </a:rPr>
              <a:t>Быстрота </a:t>
            </a:r>
            <a:r>
              <a:rPr lang="ru-RU" sz="4400" dirty="0">
                <a:effectLst/>
              </a:rPr>
              <a:t>100 </a:t>
            </a:r>
            <a:r>
              <a:rPr lang="ru-RU" sz="4400" dirty="0" smtClean="0">
                <a:effectLst/>
              </a:rPr>
              <a:t>метров(юноши)</a:t>
            </a:r>
            <a:endParaRPr lang="ru-RU" sz="4400" dirty="0">
              <a:effectLst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2933018"/>
              </p:ext>
            </p:extLst>
          </p:nvPr>
        </p:nvGraphicFramePr>
        <p:xfrm>
          <a:off x="0" y="1484784"/>
          <a:ext cx="9144000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2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550224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effectLst/>
              </a:rPr>
              <a:t>Выносливость(девушки)</a:t>
            </a:r>
            <a:endParaRPr lang="ru-RU" dirty="0">
              <a:effectLst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1686876"/>
              </p:ext>
            </p:extLst>
          </p:nvPr>
        </p:nvGraphicFramePr>
        <p:xfrm>
          <a:off x="0" y="1052736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32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6944559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effectLst/>
              </a:rPr>
              <a:t>Выносливость(юноши)</a:t>
            </a:r>
            <a:endParaRPr lang="ru-RU" dirty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22051624"/>
              </p:ext>
            </p:extLst>
          </p:nvPr>
        </p:nvGraphicFramePr>
        <p:xfrm>
          <a:off x="107504" y="1268760"/>
          <a:ext cx="9036496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477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Гибкость(девушки)</a:t>
            </a:r>
            <a:endParaRPr lang="ru-RU" dirty="0">
              <a:effectLst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706503"/>
              </p:ext>
            </p:extLst>
          </p:nvPr>
        </p:nvGraphicFramePr>
        <p:xfrm>
          <a:off x="0" y="980728"/>
          <a:ext cx="9144000" cy="587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79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738</TotalTime>
  <Words>271</Words>
  <Application>Microsoft Office PowerPoint</Application>
  <PresentationFormat>Экран (4:3)</PresentationFormat>
  <Paragraphs>39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Воздушный поток</vt:lpstr>
      <vt:lpstr>Технологии  мониторинга и повышения уровня функционального состояния и физической подготовленности студентов</vt:lpstr>
      <vt:lpstr>- сентябрь-октябрь 2017 года - мониторинг физического развития - более 1200 первокурсников ПетрГУ</vt:lpstr>
      <vt:lpstr>Основные физические качества</vt:lpstr>
      <vt:lpstr>Презентация PowerPoint</vt:lpstr>
      <vt:lpstr>Быстрота 100 метров (девушки)</vt:lpstr>
      <vt:lpstr>Быстрота 100 метров(юноши)</vt:lpstr>
      <vt:lpstr>Выносливость(девушки)</vt:lpstr>
      <vt:lpstr>Выносливость(юноши)</vt:lpstr>
      <vt:lpstr>Гибкость(девушки)</vt:lpstr>
      <vt:lpstr>Гибкость(юноши)</vt:lpstr>
      <vt:lpstr>Сила(девушки)</vt:lpstr>
      <vt:lpstr>Сила(юноши)</vt:lpstr>
      <vt:lpstr>Статистика результатов на «отлично»</vt:lpstr>
      <vt:lpstr>Статистика результатов на «хорошо»</vt:lpstr>
      <vt:lpstr>Статистика результатов на «удовлетворительно»</vt:lpstr>
      <vt:lpstr>Статистика результатов на «неудовлетворительно»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физической подготовки студентов 1 курса Петргу</dc:title>
  <dc:creator>Пользователь</dc:creator>
  <cp:lastModifiedBy>Кремнёва Виктория Николаевна</cp:lastModifiedBy>
  <cp:revision>63</cp:revision>
  <dcterms:created xsi:type="dcterms:W3CDTF">2018-03-05T14:13:52Z</dcterms:created>
  <dcterms:modified xsi:type="dcterms:W3CDTF">2018-05-21T13:05:44Z</dcterms:modified>
</cp:coreProperties>
</file>