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1" r:id="rId4"/>
    <p:sldId id="290" r:id="rId5"/>
    <p:sldId id="293" r:id="rId6"/>
    <p:sldId id="294" r:id="rId7"/>
    <p:sldId id="260" r:id="rId8"/>
    <p:sldId id="261" r:id="rId9"/>
    <p:sldId id="263" r:id="rId10"/>
    <p:sldId id="265" r:id="rId11"/>
    <p:sldId id="298" r:id="rId12"/>
    <p:sldId id="299" r:id="rId13"/>
    <p:sldId id="300" r:id="rId14"/>
    <p:sldId id="301" r:id="rId15"/>
    <p:sldId id="303" r:id="rId16"/>
    <p:sldId id="304" r:id="rId17"/>
    <p:sldId id="30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06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95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87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98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538C4-B149-4DE5-BD67-C997B6CFA4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655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87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50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7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51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48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9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3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67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6D06B-CC3A-4C57-8BE5-03127333BAFE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8A020-D095-4E5D-A052-89FEA174F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18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2140130"/>
            <a:ext cx="9144000" cy="2387600"/>
          </a:xfrm>
        </p:spPr>
        <p:txBody>
          <a:bodyPr>
            <a:noAutofit/>
          </a:bodyPr>
          <a:lstStyle/>
          <a:p>
            <a:r>
              <a:rPr lang="ru-RU" altLang="ru-RU" sz="4800" b="1" dirty="0">
                <a:latin typeface="Times New Roman" panose="02020603050405020304" pitchFamily="18" charset="0"/>
              </a:rPr>
              <a:t>Р</a:t>
            </a:r>
            <a:r>
              <a:rPr lang="ru-RU" altLang="ru-RU" sz="4800" b="1" dirty="0" smtClean="0">
                <a:latin typeface="Times New Roman" panose="02020603050405020304" pitchFamily="18" charset="0"/>
              </a:rPr>
              <a:t>оль преподавателя в вопросе сохранения здоровья </a:t>
            </a:r>
            <a:r>
              <a:rPr lang="ru-RU" altLang="ru-RU" sz="4800" b="1" dirty="0">
                <a:latin typeface="Times New Roman" panose="02020603050405020304" pitchFamily="18" charset="0"/>
              </a:rPr>
              <a:t>с</a:t>
            </a:r>
            <a:r>
              <a:rPr lang="ru-RU" altLang="ru-RU" sz="4800" b="1" dirty="0" smtClean="0">
                <a:latin typeface="Times New Roman" panose="02020603050405020304" pitchFamily="18" charset="0"/>
              </a:rPr>
              <a:t>тудентов в процессе преподавания медико-биологических дисциплин 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0634" y="4373315"/>
            <a:ext cx="9144000" cy="165576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90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1742664"/>
            <a:ext cx="10894621" cy="2235570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b="1" dirty="0">
                <a:latin typeface="Times New Roman" panose="02020603050405020304" pitchFamily="18" charset="0"/>
              </a:rPr>
              <a:t>Нормативно - правовые акты </a:t>
            </a:r>
            <a:br>
              <a:rPr lang="ru-RU" altLang="ru-RU" sz="4800" b="1" dirty="0">
                <a:latin typeface="Times New Roman" panose="02020603050405020304" pitchFamily="18" charset="0"/>
              </a:rPr>
            </a:br>
            <a:r>
              <a:rPr lang="ru-RU" altLang="ru-RU" sz="4800" b="1" dirty="0">
                <a:latin typeface="Times New Roman" panose="02020603050405020304" pitchFamily="18" charset="0"/>
              </a:rPr>
              <a:t>в области </a:t>
            </a:r>
            <a:br>
              <a:rPr lang="ru-RU" altLang="ru-RU" sz="4800" b="1" dirty="0">
                <a:latin typeface="Times New Roman" panose="02020603050405020304" pitchFamily="18" charset="0"/>
              </a:rPr>
            </a:br>
            <a:r>
              <a:rPr lang="ru-RU" altLang="ru-RU" sz="4800" b="1" dirty="0">
                <a:latin typeface="Times New Roman" panose="02020603050405020304" pitchFamily="18" charset="0"/>
              </a:rPr>
              <a:t>охраны труда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254074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труд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0038" y="0"/>
            <a:ext cx="4254500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133830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7501"/>
            <a:ext cx="8229600" cy="836613"/>
          </a:xfrm>
        </p:spPr>
        <p:txBody>
          <a:bodyPr/>
          <a:lstStyle/>
          <a:p>
            <a:pPr eaLnBrk="1" hangingPunct="1"/>
            <a:r>
              <a:rPr lang="ru-RU" altLang="ru-RU" sz="2400" dirty="0">
                <a:latin typeface="Times New Roman" panose="02020603050405020304" pitchFamily="18" charset="0"/>
              </a:rPr>
              <a:t>Статья 209</a:t>
            </a:r>
            <a:r>
              <a:rPr lang="en-US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Трудового кодекса РФ. Основные понятия</a:t>
            </a:r>
            <a:r>
              <a:rPr lang="ru-RU" altLang="ru-RU" sz="28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156" y="989035"/>
            <a:ext cx="11203914" cy="549489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Охрана труда</a:t>
            </a:r>
            <a:r>
              <a:rPr lang="ru-RU" altLang="ru-RU" sz="1800" dirty="0">
                <a:latin typeface="Times New Roman" panose="02020603050405020304" pitchFamily="18" charset="0"/>
              </a:rPr>
              <a:t> - система сохранения жизни и здоровья работников в процессе трудовой деятельности, включающая в себя правовые, социально-экономические, организационно-технические, санитарно-гигиенические, лечебно-профилактические, реабилитационные и иные мероприятия.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Условия труда</a:t>
            </a:r>
            <a:r>
              <a:rPr lang="ru-RU" altLang="ru-RU" sz="1800" dirty="0">
                <a:latin typeface="Times New Roman" panose="02020603050405020304" pitchFamily="18" charset="0"/>
              </a:rPr>
              <a:t> - совокупность факторов производственной среды и трудового процесса, оказывающих влияние на работоспособность и здоровье работника.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Вредный производственный фактор</a:t>
            </a:r>
            <a:r>
              <a:rPr lang="ru-RU" altLang="ru-RU" sz="1800" dirty="0">
                <a:latin typeface="Times New Roman" panose="02020603050405020304" pitchFamily="18" charset="0"/>
              </a:rPr>
              <a:t> - производственный фактор, воздействие которого на работника может привести к его заболеванию.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Опасный производственный фактор</a:t>
            </a:r>
            <a:r>
              <a:rPr lang="ru-RU" altLang="ru-RU" sz="1800" dirty="0">
                <a:latin typeface="Times New Roman" panose="02020603050405020304" pitchFamily="18" charset="0"/>
              </a:rPr>
              <a:t> - производственный фактор, воздействие которого на работника может привести к его травме.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Безопасные условия труда</a:t>
            </a:r>
            <a:r>
              <a:rPr lang="ru-RU" altLang="ru-RU" sz="1800" dirty="0">
                <a:latin typeface="Times New Roman" panose="02020603050405020304" pitchFamily="18" charset="0"/>
              </a:rPr>
              <a:t> - условия труда, при которых воздействие на работающих вредных и (или) опасных производственных факторов исключено либо уровни их воздействия не превышают установленных нормативов.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Рабочее место</a:t>
            </a:r>
            <a:r>
              <a:rPr lang="ru-RU" altLang="ru-RU" sz="1800" dirty="0">
                <a:latin typeface="Times New Roman" panose="02020603050405020304" pitchFamily="18" charset="0"/>
              </a:rPr>
              <a:t> - место, где работник должен находиться или куда ему необходимо прибыть в связи с его работой и которое прямо или косвенно находится под контролем работодателя.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Средства индивидуальной и коллективной защиты работников</a:t>
            </a:r>
            <a:r>
              <a:rPr lang="ru-RU" altLang="ru-RU" sz="1800" dirty="0">
                <a:latin typeface="Times New Roman" panose="02020603050405020304" pitchFamily="18" charset="0"/>
              </a:rPr>
              <a:t> - технические средства, используемые для предотвращения или уменьшения воздействия на работников вредных и (или) опасных производственных факторов, а также для защиты от загрязнения.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Times New Roman" panose="02020603050405020304" pitchFamily="18" charset="0"/>
              </a:rPr>
              <a:t>Система управления охраной труда</a:t>
            </a:r>
            <a:r>
              <a:rPr lang="ru-RU" altLang="ru-RU" sz="1800" dirty="0">
                <a:latin typeface="Times New Roman" panose="02020603050405020304" pitchFamily="18" charset="0"/>
              </a:rPr>
              <a:t> - комплекс взаимосвязанных и взаимодействующих между собой элементов, устанавливающих политику и цели в области охраны труда у конкретного работодателя и процедуры по достижению этих целей. </a:t>
            </a:r>
          </a:p>
        </p:txBody>
      </p:sp>
    </p:spTree>
    <p:extLst>
      <p:ext uri="{BB962C8B-B14F-4D97-AF65-F5344CB8AC3E}">
        <p14:creationId xmlns:p14="http://schemas.microsoft.com/office/powerpoint/2010/main" val="18621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ru-RU" altLang="ru-RU" sz="2400">
                <a:latin typeface="Times New Roman" panose="02020603050405020304" pitchFamily="18" charset="0"/>
              </a:rPr>
              <a:t>Статья 212 Трудового кодекса Российской Федерации.</a:t>
            </a:r>
            <a:r>
              <a:rPr lang="ru-RU" altLang="ru-RU" sz="400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8" y="765177"/>
            <a:ext cx="11815948" cy="5635624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000" u="sng" dirty="0">
                <a:latin typeface="Times New Roman" panose="02020603050405020304" pitchFamily="18" charset="0"/>
              </a:rPr>
              <a:t>Обязанности по обеспечению безопасных условий и охраны труда возлагаются на работодателя.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Работодатель обязан обеспечить</a:t>
            </a:r>
            <a:r>
              <a:rPr lang="ru-RU" altLang="ru-RU" sz="200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>
                <a:latin typeface="Times New Roman" panose="02020603050405020304" pitchFamily="18" charset="0"/>
              </a:rPr>
              <a:t>обучение безопасным методам и приемам выполнения работ</a:t>
            </a:r>
            <a:r>
              <a:rPr lang="ru-RU" altLang="ru-RU" sz="2000" dirty="0">
                <a:latin typeface="Times New Roman" panose="02020603050405020304" pitchFamily="18" charset="0"/>
              </a:rPr>
              <a:t> и оказанию первой помощи пострадавшим на производстве, </a:t>
            </a:r>
            <a:r>
              <a:rPr lang="ru-RU" altLang="ru-RU" sz="2000" b="1" dirty="0">
                <a:latin typeface="Times New Roman" panose="02020603050405020304" pitchFamily="18" charset="0"/>
              </a:rPr>
              <a:t>проведение инструктажа по охране труда</a:t>
            </a:r>
            <a:r>
              <a:rPr lang="ru-RU" altLang="ru-RU" sz="2000" dirty="0">
                <a:latin typeface="Times New Roman" panose="02020603050405020304" pitchFamily="18" charset="0"/>
              </a:rPr>
              <a:t>, стажировки на рабочем месте и проверки знания требований охраны труда;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>
                <a:latin typeface="Times New Roman" panose="02020603050405020304" pitchFamily="18" charset="0"/>
              </a:rPr>
              <a:t>недопущение к работе лиц, не прошедших в установленном порядке обучение и инструктаж по охране труда</a:t>
            </a:r>
            <a:r>
              <a:rPr lang="ru-RU" altLang="ru-RU" sz="2000" dirty="0">
                <a:latin typeface="Times New Roman" panose="02020603050405020304" pitchFamily="18" charset="0"/>
              </a:rPr>
              <a:t>, стажировку и проверку знаний требований охраны труда;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>
                <a:latin typeface="Times New Roman" panose="02020603050405020304" pitchFamily="18" charset="0"/>
              </a:rPr>
              <a:t>организацию контроля за состоянием условий труда на рабочих местах, а также за правильностью применения работниками средств индивидуальной и коллективной защиты;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>
                <a:latin typeface="Times New Roman" panose="02020603050405020304" pitchFamily="18" charset="0"/>
              </a:rPr>
              <a:t>принятие мер по</a:t>
            </a:r>
            <a:r>
              <a:rPr lang="ru-RU" altLang="ru-RU" sz="2000" dirty="0">
                <a:latin typeface="Times New Roman" panose="02020603050405020304" pitchFamily="18" charset="0"/>
              </a:rPr>
              <a:t> предотвращению аварийных ситуаций, </a:t>
            </a:r>
            <a:r>
              <a:rPr lang="ru-RU" altLang="ru-RU" sz="2000" b="1" dirty="0">
                <a:latin typeface="Times New Roman" panose="02020603050405020304" pitchFamily="18" charset="0"/>
              </a:rPr>
              <a:t>сохранению жизни и здоровья работников</a:t>
            </a:r>
            <a:r>
              <a:rPr lang="ru-RU" altLang="ru-RU" sz="2000" dirty="0">
                <a:latin typeface="Times New Roman" panose="02020603050405020304" pitchFamily="18" charset="0"/>
              </a:rPr>
              <a:t> при возникновении таких ситуаций, в том числе по оказанию пострадавшим первой помощи;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>
                <a:latin typeface="Times New Roman" panose="02020603050405020304" pitchFamily="18" charset="0"/>
              </a:rPr>
              <a:t>ознакомление работников с требованиями охраны труда</a:t>
            </a:r>
            <a:r>
              <a:rPr lang="ru-RU" altLang="ru-RU" sz="2000" dirty="0">
                <a:latin typeface="Times New Roman" panose="02020603050405020304" pitchFamily="18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>
                <a:latin typeface="Times New Roman" panose="02020603050405020304" pitchFamily="18" charset="0"/>
              </a:rPr>
              <a:t>разработку и утверждение правил и инструкций по охране труда</a:t>
            </a:r>
            <a:r>
              <a:rPr lang="ru-RU" altLang="ru-RU" sz="2000" dirty="0">
                <a:latin typeface="Times New Roman" panose="02020603050405020304" pitchFamily="18" charset="0"/>
              </a:rPr>
              <a:t> для работников с учетом мнения выборного органа первичной профсоюзной организации или иного уполномоченного работниками органа в порядке, установленном статьей 372 настоящего Кодекса для принятия локальных нормативных актов;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>
                <a:latin typeface="Times New Roman" panose="02020603050405020304" pitchFamily="18" charset="0"/>
              </a:rPr>
              <a:t>наличие комплекта нормативных правовых актов, содержащих требования охраны труда</a:t>
            </a:r>
            <a:r>
              <a:rPr lang="ru-RU" altLang="ru-RU" sz="2000" dirty="0">
                <a:latin typeface="Times New Roman" panose="02020603050405020304" pitchFamily="18" charset="0"/>
              </a:rPr>
              <a:t> в соответствии со спецификой своей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8013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1484314"/>
            <a:ext cx="6400800" cy="4968875"/>
          </a:xfrm>
        </p:spPr>
        <p:txBody>
          <a:bodyPr/>
          <a:lstStyle/>
          <a:p>
            <a:pPr eaLnBrk="1" hangingPunct="1"/>
            <a:endParaRPr lang="ru-RU" altLang="ru-RU" sz="1800" b="1" dirty="0"/>
          </a:p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МЕЖГОСУДАРСТВЕННЫЙ СТАНДАРТ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endParaRPr lang="en-US" altLang="ru-RU" sz="18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СИСТЕМА СТАНДАРТОВ БЕЗОПАСНОСТИ ТРУДА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endParaRPr lang="en-US" altLang="ru-RU" sz="18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ОРГАНИЗАЦИЯ ОБУЧЕНИЯ БЕЗОПАСНОСТИ ТРУДА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endParaRPr lang="en-US" altLang="ru-RU" sz="18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ОБЩИЕ</a:t>
            </a:r>
            <a:r>
              <a:rPr lang="en-US" altLang="ru-RU" sz="1800" b="1" dirty="0">
                <a:latin typeface="Times New Roman" panose="02020603050405020304" pitchFamily="18" charset="0"/>
              </a:rPr>
              <a:t> </a:t>
            </a:r>
            <a:r>
              <a:rPr lang="ru-RU" altLang="ru-RU" sz="1800" b="1" dirty="0">
                <a:latin typeface="Times New Roman" panose="02020603050405020304" pitchFamily="18" charset="0"/>
              </a:rPr>
              <a:t>ПОЛОЖЕНИЯ</a:t>
            </a:r>
            <a:r>
              <a:rPr lang="en-US" altLang="ru-RU" sz="1800" b="1" dirty="0">
                <a:latin typeface="Times New Roman" panose="02020603050405020304" pitchFamily="18" charset="0"/>
              </a:rPr>
              <a:t/>
            </a:r>
            <a:br>
              <a:rPr lang="en-US" altLang="ru-RU" sz="1800" b="1" dirty="0">
                <a:latin typeface="Times New Roman" panose="02020603050405020304" pitchFamily="18" charset="0"/>
              </a:rPr>
            </a:br>
            <a:endParaRPr lang="en-US" altLang="ru-RU" sz="18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1800" dirty="0">
                <a:latin typeface="Times New Roman" panose="02020603050405020304" pitchFamily="18" charset="0"/>
              </a:rPr>
              <a:t/>
            </a:r>
            <a:br>
              <a:rPr lang="ru-RU" altLang="ru-RU" sz="1800" dirty="0">
                <a:latin typeface="Times New Roman" panose="02020603050405020304" pitchFamily="18" charset="0"/>
              </a:rPr>
            </a:br>
            <a:endParaRPr lang="en-US" altLang="ru-RU" sz="18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ГОСТ 12.0.004-2015</a:t>
            </a:r>
          </a:p>
        </p:txBody>
      </p:sp>
    </p:spTree>
    <p:extLst>
      <p:ext uri="{BB962C8B-B14F-4D97-AF65-F5344CB8AC3E}">
        <p14:creationId xmlns:p14="http://schemas.microsoft.com/office/powerpoint/2010/main" val="17065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38698bcd32dc59cf12eb978ea0347791-1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-33338"/>
            <a:ext cx="9144000" cy="6467476"/>
          </a:xfrm>
          <a:noFill/>
        </p:spPr>
      </p:pic>
    </p:spTree>
    <p:extLst>
      <p:ext uri="{BB962C8B-B14F-4D97-AF65-F5344CB8AC3E}">
        <p14:creationId xmlns:p14="http://schemas.microsoft.com/office/powerpoint/2010/main" val="2204918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7" y="590584"/>
            <a:ext cx="12004744" cy="5252075"/>
          </a:xfrm>
        </p:spPr>
      </p:pic>
    </p:spTree>
    <p:extLst>
      <p:ext uri="{BB962C8B-B14F-4D97-AF65-F5344CB8AC3E}">
        <p14:creationId xmlns:p14="http://schemas.microsoft.com/office/powerpoint/2010/main" val="2725077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4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0244" y="1025093"/>
            <a:ext cx="10054442" cy="5708215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/>
                <a:ea typeface="Calibri"/>
              </a:rPr>
              <a:t>По данным Всемирной организации по охране труда (МОТ) каждую секунду на Земном шаре в рамках производственной деятельности травмируются 4 человека и каждые 15 секунд один из них получает смертельную травму, а смертность от несчастных случаев в наше время занимает третье место после сердечно-сосудистых и онкологических заболеваний.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437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7941" y="1524725"/>
            <a:ext cx="95798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/>
                <a:ea typeface="Calibri"/>
              </a:rPr>
              <a:t>Около трех миллионов граждан нашей страны работает в образовательных учреждениях всех типов и видов. Более 4,6 млн. </a:t>
            </a:r>
            <a:r>
              <a:rPr lang="ru-RU" sz="3600" dirty="0" smtClean="0">
                <a:latin typeface="Times New Roman"/>
                <a:ea typeface="Calibri"/>
              </a:rPr>
              <a:t>дошкольников, около </a:t>
            </a:r>
            <a:r>
              <a:rPr lang="ru-RU" sz="3600" dirty="0">
                <a:latin typeface="Times New Roman"/>
                <a:ea typeface="Calibri"/>
              </a:rPr>
              <a:t>15 млн. школьников, свыше 10 млн. учащихся и студентов, получающих профессиональное </a:t>
            </a:r>
            <a:r>
              <a:rPr lang="ru-RU" sz="3600" dirty="0" smtClean="0">
                <a:latin typeface="Times New Roman"/>
                <a:ea typeface="Calibri"/>
              </a:rPr>
              <a:t>образование.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8700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654628" y="1096346"/>
            <a:ext cx="9144000" cy="5031322"/>
          </a:xfrm>
        </p:spPr>
        <p:txBody>
          <a:bodyPr>
            <a:normAutofit/>
          </a:bodyPr>
          <a:lstStyle/>
          <a:p>
            <a:r>
              <a:rPr lang="ru-RU" sz="3200" kern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1.Охрана здоровья обучающихся и обеспечение безопасности учебного процесса – важнейшая обя­занность </a:t>
            </a:r>
            <a:r>
              <a:rPr lang="ru-RU" sz="3200" kern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преподавателя.</a:t>
            </a:r>
          </a:p>
          <a:p>
            <a:r>
              <a:rPr lang="ru-RU" sz="3200" kern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200" kern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2.Еще одной важнейшей задачей является квалифицированное обучение всех студентов  методам улучшения охраны их труда и защиты от рисков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19" y="305748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900" dirty="0" smtClean="0">
                <a:latin typeface="Times New Roman"/>
                <a:ea typeface="Calibri"/>
                <a:cs typeface="Times New Roman"/>
              </a:rPr>
              <a:t>Вредные  </a:t>
            </a:r>
            <a:r>
              <a:rPr lang="ru-RU" sz="4900" dirty="0">
                <a:latin typeface="Times New Roman"/>
                <a:ea typeface="Calibri"/>
                <a:cs typeface="Times New Roman"/>
              </a:rPr>
              <a:t>и </a:t>
            </a:r>
            <a:r>
              <a:rPr lang="ru-RU" sz="4900" dirty="0" smtClean="0">
                <a:latin typeface="Times New Roman"/>
                <a:ea typeface="Calibri"/>
                <a:cs typeface="Times New Roman"/>
              </a:rPr>
              <a:t>опасные факторы: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8819" y="1631311"/>
            <a:ext cx="10835243" cy="4931671"/>
          </a:xfrm>
        </p:spPr>
        <p:txBody>
          <a:bodyPr>
            <a:noAutofit/>
          </a:bodyPr>
          <a:lstStyle/>
          <a:p>
            <a:pPr marL="0" indent="-457200"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Напряжение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психических и физиологических систем организма.</a:t>
            </a:r>
          </a:p>
          <a:p>
            <a:pPr marL="0" indent="-457200"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Постоянная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концентрированность внимания.</a:t>
            </a:r>
          </a:p>
          <a:p>
            <a:pPr marL="0" indent="-457200"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Длительные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нагрузки статического характера.</a:t>
            </a:r>
          </a:p>
          <a:p>
            <a:pPr marL="0" indent="-457200"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Нагрузки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зрительного и речевого аппаратов.</a:t>
            </a:r>
          </a:p>
          <a:p>
            <a:pPr marL="0" indent="-457200"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Специфичные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воздействия и риски – реактивы на занятиях по химии, ток – на занятиях по  физики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834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56490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/>
                <a:ea typeface="Times New Roman"/>
              </a:rPr>
              <a:t>ИНСТРУКЦИЯ ПО ОХРАНЕ ТРУДА</a:t>
            </a:r>
            <a:r>
              <a:rPr lang="ru-RU" sz="3600" dirty="0">
                <a:latin typeface="Times New Roman"/>
                <a:ea typeface="Times New Roman"/>
              </a:rPr>
              <a:t/>
            </a:r>
            <a:br>
              <a:rPr lang="ru-RU" sz="3600" dirty="0">
                <a:latin typeface="Times New Roman"/>
                <a:ea typeface="Times New Roman"/>
              </a:rPr>
            </a:br>
            <a:r>
              <a:rPr lang="ru-RU" sz="3600" b="1" dirty="0">
                <a:latin typeface="Times New Roman"/>
                <a:ea typeface="Times New Roman"/>
              </a:rPr>
              <a:t>для профессорско-преподавательского состава</a:t>
            </a:r>
            <a:r>
              <a:rPr lang="ru-RU" sz="3600" dirty="0">
                <a:latin typeface="Times New Roman"/>
                <a:ea typeface="Times New Roman"/>
              </a:rPr>
              <a:t/>
            </a:r>
            <a:br>
              <a:rPr lang="ru-RU" sz="3600" dirty="0">
                <a:latin typeface="Times New Roman"/>
                <a:ea typeface="Times New Roman"/>
              </a:rPr>
            </a:br>
            <a:r>
              <a:rPr lang="ru-RU" sz="3600" b="1" dirty="0">
                <a:latin typeface="Times New Roman"/>
                <a:ea typeface="Times New Roman"/>
              </a:rPr>
              <a:t>___________________________________</a:t>
            </a:r>
            <a:r>
              <a:rPr lang="ru-RU" sz="3600" dirty="0">
                <a:latin typeface="Times New Roman"/>
                <a:ea typeface="Times New Roman"/>
              </a:rPr>
              <a:t/>
            </a:r>
            <a:br>
              <a:rPr lang="ru-RU" sz="3600" dirty="0">
                <a:latin typeface="Times New Roman"/>
                <a:ea typeface="Times New Roman"/>
              </a:rPr>
            </a:br>
            <a:r>
              <a:rPr lang="ru-RU" sz="3600" dirty="0">
                <a:latin typeface="Times New Roman"/>
                <a:ea typeface="Times New Roman"/>
              </a:rPr>
              <a:t>ИНСТИТУТ/ФАКУЛЬТЕТ/КАФЕДРА</a:t>
            </a:r>
            <a:br>
              <a:rPr lang="ru-RU" sz="3600" dirty="0">
                <a:latin typeface="Times New Roman"/>
                <a:ea typeface="Times New Roman"/>
              </a:rPr>
            </a:br>
            <a:r>
              <a:rPr lang="ru-RU" sz="3600" dirty="0">
                <a:latin typeface="Times New Roman"/>
                <a:ea typeface="Times New Roman"/>
              </a:rPr>
              <a:t>Петрозаводск ПетрГУ</a:t>
            </a:r>
            <a:br>
              <a:rPr lang="ru-RU" sz="3600" dirty="0">
                <a:latin typeface="Times New Roman"/>
                <a:ea typeface="Times New Roman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3016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075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учебного занятия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1863"/>
            <a:ext cx="10515600" cy="510956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занятий в учебном помещении преподаватель обязан проверить внешним осмотром собственное рабочее место и рабочие места обучающихся на соответствие нормам безопасности и производственной санитарии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в образовательном процессе оборудования, инструментов и приспособлений, преподаватель обязан проверить их исправность и наличие защитных средств перед началом занятий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занятий преподаватель обязан ознакомить обучающихся с правилами безопасной эксплуатации используемого в учебном процессе оборудования, инструментов и приспособлений.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27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безопасности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учебного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и по окончании учебного процесса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4103" y="2109083"/>
            <a:ext cx="10515600" cy="5097689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Преподаватель обязан обеспечить и непрерывно контролировать безопасное проведение образовательного процесса в учебном помещении, исполнять  работы, предусмотренной расписанием и учебным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планом.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Для поддержания здорового микроклимата следует через каждые 2 часа работы проветривать помещение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5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в аварийных ситуациях во время учебного занятия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8118"/>
            <a:ext cx="10515600" cy="488393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аварийной ситуации преподаватель обязан с обязательным соблюдением мер личной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обнаружении подозрительных предметов в учебных корпусах или на территории учебного учреждения, преподаватель обязан немедленно поставить в известность дирекцию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института.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случае эвакуации из учебного корпуса преподаватель обязан организованно, не допуская паники, вывести обучающихся из учебного помещения и учебного корпуса согласно эвакуационному плану в безопасное место и произвести сверку обучающихся по списку в месте сбора.</a:t>
            </a:r>
          </a:p>
        </p:txBody>
      </p:sp>
    </p:spTree>
    <p:extLst>
      <p:ext uri="{BB962C8B-B14F-4D97-AF65-F5344CB8AC3E}">
        <p14:creationId xmlns:p14="http://schemas.microsoft.com/office/powerpoint/2010/main" val="46957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795</Words>
  <Application>Microsoft Office PowerPoint</Application>
  <PresentationFormat>Произвольный</PresentationFormat>
  <Paragraphs>54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Роль преподавателя в вопросе сохранения здоровья студентов в процессе преподавания медико-биологических дисциплин </vt:lpstr>
      <vt:lpstr>Презентация PowerPoint</vt:lpstr>
      <vt:lpstr>Презентация PowerPoint</vt:lpstr>
      <vt:lpstr>Презентация PowerPoint</vt:lpstr>
      <vt:lpstr>Вредные  и опасные факторы: </vt:lpstr>
      <vt:lpstr>ИНСТРУКЦИЯ ПО ОХРАНЕ ТРУДА для профессорско-преподавательского состава ___________________________________ ИНСТИТУТ/ФАКУЛЬТЕТ/КАФЕДРА Петрозаводск ПетрГУ </vt:lpstr>
      <vt:lpstr>Обязанности перед началом учебного занятия </vt:lpstr>
      <vt:lpstr> Требования условий безопасности во время учебного занятия и по окончании учебного процесса </vt:lpstr>
      <vt:lpstr> Обязанности в аварийных ситуациях во время учебного занятия </vt:lpstr>
      <vt:lpstr>Нормативно - правовые акты  в области  охраны труда</vt:lpstr>
      <vt:lpstr>Презентация PowerPoint</vt:lpstr>
      <vt:lpstr>Статья 209 Трудового кодекса РФ. Основные понятия </vt:lpstr>
      <vt:lpstr>Статья 212 Трудового кодекса Российской Федерации.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Татьяна</cp:lastModifiedBy>
  <cp:revision>23</cp:revision>
  <dcterms:created xsi:type="dcterms:W3CDTF">2018-05-12T05:24:11Z</dcterms:created>
  <dcterms:modified xsi:type="dcterms:W3CDTF">2018-10-29T06:12:41Z</dcterms:modified>
</cp:coreProperties>
</file>