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74" r:id="rId2"/>
    <p:sldId id="257" r:id="rId3"/>
    <p:sldId id="285" r:id="rId4"/>
    <p:sldId id="284" r:id="rId5"/>
    <p:sldId id="282" r:id="rId6"/>
    <p:sldId id="261" r:id="rId7"/>
    <p:sldId id="279" r:id="rId8"/>
    <p:sldId id="283" r:id="rId9"/>
    <p:sldId id="281" r:id="rId10"/>
    <p:sldId id="272" r:id="rId11"/>
    <p:sldId id="286" r:id="rId12"/>
  </p:sldIdLst>
  <p:sldSz cx="9144000" cy="6858000" type="screen4x3"/>
  <p:notesSz cx="6834188" cy="9979025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rbel" panose="020B0503020204020204" pitchFamily="34" charset="0"/>
      <p:regular r:id="rId18"/>
      <p:bold r:id="rId19"/>
      <p:italic r:id="rId20"/>
      <p:boldItalic r:id="rId21"/>
    </p:embeddedFont>
    <p:embeddedFont>
      <p:font typeface="Cuprum" panose="020B0604020202020204" charset="0"/>
      <p:regular r:id="rId22"/>
    </p:embeddedFont>
  </p:embeddedFontLst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4BC9"/>
    <a:srgbClr val="5C8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9162943081125"/>
          <c:y val="3.8396153047984188E-2"/>
          <c:w val="0.68742789959008821"/>
          <c:h val="0.7494696606037486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36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uprum" pitchFamily="2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9162943081131"/>
          <c:y val="3.8396153047984188E-2"/>
          <c:w val="0.68742789959008843"/>
          <c:h val="0.7494696606037486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36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uprum" pitchFamily="2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9162943081131"/>
          <c:y val="3.8396153047984188E-2"/>
          <c:w val="0.68742789959008843"/>
          <c:h val="0.7494696606037486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36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uprum" pitchFamily="2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D1E26-AEEB-4229-B159-D09B65F44D84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9977A-06A5-4137-8277-34522D84D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5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217B-D47E-499A-A426-BB51CB9069C0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8805-7DC6-454A-8621-4DCEA5284961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2" y="274643"/>
            <a:ext cx="65341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462BD-7CDB-4855-9B74-72BC8CDAE069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EC8C-131D-404A-A230-927BF037B481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771E-F991-4C39-A5FF-690B86640C6D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E6D7-BD71-44EC-905D-37F0DCF9AB94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79B7-EFC3-4508-9FD7-3DBD5A619790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2B72-44F3-40CA-ADD4-7FE46FF03776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4186-0A7A-4A15-9B1F-7BB874BB2285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B04-4566-4D88-B9C0-26A95C5CA6EA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67AF-F600-4238-9AB0-4CCF53CF232C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1B18D-FE7F-4B68-953D-5EF12B71176B}" type="datetime1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EAD9-44C3-415F-809D-ACD2821FB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296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png"/><Relationship Id="rId7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16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81825"/>
            <a:ext cx="9144000" cy="6939825"/>
          </a:xfrm>
          <a:prstGeom prst="rect">
            <a:avLst/>
          </a:prstGeom>
          <a:noFill/>
        </p:spPr>
      </p:pic>
      <p:pic>
        <p:nvPicPr>
          <p:cNvPr id="14" name="Picture 8" descr="F:\BACKUP\amfr.png"/>
          <p:cNvPicPr>
            <a:picLocks noChangeAspect="1" noChangeArrowheads="1"/>
          </p:cNvPicPr>
          <p:nvPr/>
        </p:nvPicPr>
        <p:blipFill>
          <a:blip r:embed="rId3" cstate="print"/>
          <a:srcRect r="55541" b="48229"/>
          <a:stretch>
            <a:fillRect/>
          </a:stretch>
        </p:blipFill>
        <p:spPr bwMode="auto">
          <a:xfrm>
            <a:off x="6228184" y="404664"/>
            <a:ext cx="458232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9" descr="F:\BACKUP\rfs.png"/>
          <p:cNvPicPr>
            <a:picLocks noChangeAspect="1" noChangeArrowheads="1"/>
          </p:cNvPicPr>
          <p:nvPr/>
        </p:nvPicPr>
        <p:blipFill>
          <a:blip r:embed="rId4" cstate="print"/>
          <a:srcRect r="16701" b="40476"/>
          <a:stretch>
            <a:fillRect/>
          </a:stretch>
        </p:blipFill>
        <p:spPr bwMode="auto">
          <a:xfrm>
            <a:off x="4572000" y="404664"/>
            <a:ext cx="648072" cy="76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1" descr="\\INGAPC\obmen\Андрюхин А.Ю\Логотипы\AMFR PNG\Logo_RSSU!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404666"/>
            <a:ext cx="792088" cy="745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2" descr="\\INGAPC\obmen\Андрюхин А.Ю\Логотипы\AMFR PNG\Символи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32658"/>
            <a:ext cx="576064" cy="694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 descr="W:\Андрюхин А.Ю\Логотипы\AMFR PNG\vuz_silver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8" y="2420888"/>
            <a:ext cx="186327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W:\Андрюхин А.Ю\Логотипы\AMFR PNG\vuz_gold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2" y="2420888"/>
            <a:ext cx="1421373" cy="1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22" name="Picture 2" descr="http://www.russiancreators.ru/files/images/temporaryimages/617_3_CompressedImage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5" t="14286" r="31411" b="25714"/>
          <a:stretch>
            <a:fillRect/>
          </a:stretch>
        </p:blipFill>
        <p:spPr bwMode="auto">
          <a:xfrm>
            <a:off x="2699792" y="332656"/>
            <a:ext cx="792088" cy="72321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915816" y="6027005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0">
                  <a:solidFill>
                    <a:schemeClr val="bg1"/>
                  </a:solidFill>
                </a:ln>
                <a:gradFill flip="none">
                  <a:gsLst>
                    <a:gs pos="80000">
                      <a:schemeClr val="bg1">
                        <a:lumMod val="95000"/>
                        <a:alpha val="8000"/>
                      </a:schemeClr>
                    </a:gs>
                    <a:gs pos="10000">
                      <a:schemeClr val="bg1">
                        <a:lumMod val="95000"/>
                        <a:alpha val="62000"/>
                      </a:schemeClr>
                    </a:gs>
                    <a:gs pos="50000">
                      <a:schemeClr val="bg1"/>
                    </a:gs>
                    <a:gs pos="9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amfr.ru</a:t>
            </a:r>
            <a:endParaRPr lang="ru-RU" sz="4800" b="1" dirty="0">
              <a:ln w="0">
                <a:solidFill>
                  <a:schemeClr val="bg1"/>
                </a:solidFill>
              </a:ln>
              <a:gradFill flip="none">
                <a:gsLst>
                  <a:gs pos="80000">
                    <a:schemeClr val="bg1">
                      <a:lumMod val="95000"/>
                      <a:alpha val="8000"/>
                    </a:schemeClr>
                  </a:gs>
                  <a:gs pos="10000">
                    <a:schemeClr val="bg1">
                      <a:lumMod val="95000"/>
                      <a:alpha val="62000"/>
                    </a:schemeClr>
                  </a:gs>
                  <a:gs pos="50000">
                    <a:schemeClr val="bg1"/>
                  </a:gs>
                  <a:gs pos="92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26876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rbel" pitchFamily="34" charset="0"/>
              </a:rPr>
              <a:t>ОБЩЕРОССИЙСКИЙ ПРОЕКТ</a:t>
            </a:r>
            <a:r>
              <a:rPr lang="ru-RU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rbel" pitchFamily="34" charset="0"/>
              </a:rPr>
              <a:t> </a:t>
            </a:r>
          </a:p>
          <a:p>
            <a:pPr algn="ctr"/>
            <a:r>
              <a:rPr lang="ru-RU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rbel" pitchFamily="34" charset="0"/>
              </a:rPr>
              <a:t>«МИНИ-ФУТБОЛ – В ВУЗЫ»</a:t>
            </a:r>
          </a:p>
        </p:txBody>
      </p:sp>
      <p:pic>
        <p:nvPicPr>
          <p:cNvPr id="1027" name="Picture 3" descr="C:\Users\Александр Корольков\Desktop\МОИ ДОКУМЕНТЫ ВИДРИХ\Мои рисунки\IMG-20171006-WA0002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6372200" y="2492896"/>
            <a:ext cx="1606766" cy="1656184"/>
          </a:xfrm>
          <a:prstGeom prst="rect">
            <a:avLst/>
          </a:prstGeom>
          <a:noFill/>
        </p:spPr>
      </p:pic>
      <p:pic>
        <p:nvPicPr>
          <p:cNvPr id="1028" name="Picture 4" descr="C:\Users\Александр Корольков\Desktop\МОИ ДОКУМЕНТЫ ВИДРИХ\Мои рисунки\футболисты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4221088"/>
            <a:ext cx="3528392" cy="252946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9" name="Picture 5" descr="C:\Users\Александр Корольков\Desktop\МОИ ДОКУМЕНТЫ ВИДРИХ\Мои рисунки\PPKpetrozavodsk2018bronzaLiig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7584" y="4221088"/>
            <a:ext cx="4355976" cy="247419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81825"/>
            <a:ext cx="9144000" cy="69398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123728" y="5949282"/>
            <a:ext cx="500404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0">
                  <a:solidFill>
                    <a:schemeClr val="bg1"/>
                  </a:solidFill>
                </a:ln>
                <a:gradFill flip="none">
                  <a:gsLst>
                    <a:gs pos="80000">
                      <a:schemeClr val="bg1">
                        <a:lumMod val="95000"/>
                        <a:alpha val="8000"/>
                      </a:schemeClr>
                    </a:gs>
                    <a:gs pos="10000">
                      <a:schemeClr val="bg1">
                        <a:lumMod val="95000"/>
                        <a:alpha val="62000"/>
                      </a:schemeClr>
                    </a:gs>
                    <a:gs pos="50000">
                      <a:schemeClr val="bg1"/>
                    </a:gs>
                    <a:gs pos="9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Cuprum" pitchFamily="2" charset="0"/>
              </a:rPr>
              <a:t>amfr.ru</a:t>
            </a:r>
            <a:endParaRPr lang="ru-RU" sz="4800" b="1" dirty="0">
              <a:ln w="0">
                <a:solidFill>
                  <a:schemeClr val="bg1"/>
                </a:solidFill>
              </a:ln>
              <a:gradFill flip="none">
                <a:gsLst>
                  <a:gs pos="80000">
                    <a:schemeClr val="bg1">
                      <a:lumMod val="95000"/>
                      <a:alpha val="8000"/>
                    </a:schemeClr>
                  </a:gs>
                  <a:gs pos="10000">
                    <a:schemeClr val="bg1">
                      <a:lumMod val="95000"/>
                      <a:alpha val="62000"/>
                    </a:schemeClr>
                  </a:gs>
                  <a:gs pos="50000">
                    <a:schemeClr val="bg1"/>
                  </a:gs>
                  <a:gs pos="92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Cuprum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7844" y="1628800"/>
            <a:ext cx="830836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 мае 2018 Г. проект «Мини-футбол в школу»</a:t>
            </a:r>
          </a:p>
          <a:p>
            <a:pPr algn="ctr"/>
            <a:r>
              <a:rPr lang="ru-RU" sz="2000" b="1" cap="all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включен в Книгу Рекордов России. </a:t>
            </a:r>
          </a:p>
          <a:p>
            <a:pPr algn="ctr"/>
            <a:r>
              <a:rPr lang="ru-RU" sz="2000" b="1" cap="all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зафиксирован самый массовый финал </a:t>
            </a:r>
          </a:p>
          <a:p>
            <a:pPr algn="ctr"/>
            <a:r>
              <a:rPr lang="ru-RU" sz="2000" b="1" cap="all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спортивного мероприятия для студентов </a:t>
            </a:r>
          </a:p>
          <a:p>
            <a:pPr algn="ctr"/>
            <a:r>
              <a:rPr lang="ru-RU" sz="2000" b="1" cap="all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(1610 участников)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1" name="Picture 5" descr="W:\Андрюхин А.Ю\Логотипы\AMFR PNG\AM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664" y="404664"/>
            <a:ext cx="720001" cy="1080000"/>
          </a:xfrm>
          <a:prstGeom prst="rect">
            <a:avLst/>
          </a:prstGeom>
          <a:noFill/>
        </p:spPr>
      </p:pic>
      <p:pic>
        <p:nvPicPr>
          <p:cNvPr id="12" name="Picture 4" descr="W:\Андрюхин А.Ю\Логотипы\AMFR PNG\RFS_white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67944" y="404664"/>
            <a:ext cx="923598" cy="1080000"/>
          </a:xfrm>
          <a:prstGeom prst="rect">
            <a:avLst/>
          </a:prstGeom>
          <a:noFill/>
        </p:spPr>
      </p:pic>
      <p:pic>
        <p:nvPicPr>
          <p:cNvPr id="21" name="Picture 4" descr="http://www.rusathletics.com/img/images/news/logo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366360" y="404664"/>
            <a:ext cx="1340530" cy="1262364"/>
          </a:xfrm>
          <a:prstGeom prst="rect">
            <a:avLst/>
          </a:prstGeom>
          <a:noFill/>
        </p:spPr>
      </p:pic>
      <p:pic>
        <p:nvPicPr>
          <p:cNvPr id="22" name="Picture 2" descr="http://www.russiancreators.ru/files/images/temporaryimages/617_3_CompressedIma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5" t="14286" r="31411" b="25714"/>
          <a:stretch>
            <a:fillRect/>
          </a:stretch>
        </p:blipFill>
        <p:spPr bwMode="auto">
          <a:xfrm>
            <a:off x="2051722" y="332656"/>
            <a:ext cx="1182857" cy="1080000"/>
          </a:xfrm>
          <a:prstGeom prst="rect">
            <a:avLst/>
          </a:prstGeom>
          <a:noFill/>
        </p:spPr>
      </p:pic>
      <p:pic>
        <p:nvPicPr>
          <p:cNvPr id="23" name="Picture 4" descr="W:\Андрюхин А.Ю\Логотипы\AMFR PNG\Символи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32656"/>
            <a:ext cx="895676" cy="1080000"/>
          </a:xfrm>
          <a:prstGeom prst="rect">
            <a:avLst/>
          </a:prstGeom>
          <a:noFill/>
        </p:spPr>
      </p:pic>
      <p:pic>
        <p:nvPicPr>
          <p:cNvPr id="1026" name="Picture 2" descr="C:\Users\Александр Корольков\Desktop\МОИ ДОКУМЕНТЫ ВИДРИХ\Мои рисунки\ee724cfd-ed6e-4ea2-bf9d-1275971d5fae_640x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3284984"/>
            <a:ext cx="3888432" cy="2916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Users\Александр Корольков\Desktop\МОИ ДОКУМЕНТЫ ВИДРИХ\Мои рисунки\maxresdefault.jpg"/>
          <p:cNvPicPr>
            <a:picLocks noChangeAspect="1" noChangeArrowheads="1"/>
          </p:cNvPicPr>
          <p:nvPr/>
        </p:nvPicPr>
        <p:blipFill>
          <a:blip r:embed="rId9" cstate="print"/>
          <a:srcRect l="3141"/>
          <a:stretch>
            <a:fillRect/>
          </a:stretch>
        </p:blipFill>
        <p:spPr bwMode="auto">
          <a:xfrm>
            <a:off x="107505" y="3284986"/>
            <a:ext cx="4976511" cy="28900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"/>
            <a:ext cx="9144000" cy="69398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123728" y="5661250"/>
            <a:ext cx="500404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0">
                  <a:solidFill>
                    <a:schemeClr val="bg1"/>
                  </a:solidFill>
                </a:ln>
                <a:gradFill flip="none">
                  <a:gsLst>
                    <a:gs pos="80000">
                      <a:schemeClr val="bg1">
                        <a:lumMod val="95000"/>
                        <a:alpha val="8000"/>
                      </a:schemeClr>
                    </a:gs>
                    <a:gs pos="10000">
                      <a:schemeClr val="bg1">
                        <a:lumMod val="95000"/>
                        <a:alpha val="62000"/>
                      </a:schemeClr>
                    </a:gs>
                    <a:gs pos="50000">
                      <a:schemeClr val="bg1"/>
                    </a:gs>
                    <a:gs pos="9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Cuprum" pitchFamily="2" charset="0"/>
              </a:rPr>
              <a:t>amfr.ru</a:t>
            </a:r>
            <a:endParaRPr lang="ru-RU" sz="4800" b="1" dirty="0">
              <a:ln w="0">
                <a:solidFill>
                  <a:schemeClr val="bg1"/>
                </a:solidFill>
              </a:ln>
              <a:gradFill flip="none">
                <a:gsLst>
                  <a:gs pos="80000">
                    <a:schemeClr val="bg1">
                      <a:lumMod val="95000"/>
                      <a:alpha val="8000"/>
                    </a:schemeClr>
                  </a:gs>
                  <a:gs pos="10000">
                    <a:schemeClr val="bg1">
                      <a:lumMod val="95000"/>
                      <a:alpha val="62000"/>
                    </a:schemeClr>
                  </a:gs>
                  <a:gs pos="50000">
                    <a:schemeClr val="bg1"/>
                  </a:gs>
                  <a:gs pos="9200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Cuprum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1499" y="2967337"/>
            <a:ext cx="88410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all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uprum" pitchFamily="2" charset="0"/>
              </a:rPr>
              <a:t>Спасибо за внимание!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1" name="Picture 5" descr="W:\Андрюхин А.Ю\Логотипы\AMFR PNG\AM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664" y="404664"/>
            <a:ext cx="720001" cy="1080000"/>
          </a:xfrm>
          <a:prstGeom prst="rect">
            <a:avLst/>
          </a:prstGeom>
          <a:noFill/>
        </p:spPr>
      </p:pic>
      <p:pic>
        <p:nvPicPr>
          <p:cNvPr id="12" name="Picture 4" descr="W:\Андрюхин А.Ю\Логотипы\AMFR PNG\RFS_white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67944" y="404664"/>
            <a:ext cx="923598" cy="1080000"/>
          </a:xfrm>
          <a:prstGeom prst="rect">
            <a:avLst/>
          </a:prstGeom>
          <a:noFill/>
        </p:spPr>
      </p:pic>
      <p:pic>
        <p:nvPicPr>
          <p:cNvPr id="21" name="Picture 4" descr="http://www.rusathletics.com/img/images/news/logo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366360" y="404664"/>
            <a:ext cx="1340530" cy="1262364"/>
          </a:xfrm>
          <a:prstGeom prst="rect">
            <a:avLst/>
          </a:prstGeom>
          <a:noFill/>
        </p:spPr>
      </p:pic>
      <p:pic>
        <p:nvPicPr>
          <p:cNvPr id="22" name="Picture 2" descr="http://www.russiancreators.ru/files/images/temporaryimages/617_3_CompressedIma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5" t="14286" r="31411" b="25714"/>
          <a:stretch>
            <a:fillRect/>
          </a:stretch>
        </p:blipFill>
        <p:spPr bwMode="auto">
          <a:xfrm>
            <a:off x="2051722" y="332656"/>
            <a:ext cx="1182857" cy="1080000"/>
          </a:xfrm>
          <a:prstGeom prst="rect">
            <a:avLst/>
          </a:prstGeom>
          <a:noFill/>
        </p:spPr>
      </p:pic>
      <p:pic>
        <p:nvPicPr>
          <p:cNvPr id="23" name="Picture 4" descr="W:\Андрюхин А.Ю\Логотипы\AMFR PNG\Символи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32656"/>
            <a:ext cx="895676" cy="1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"/>
            <a:ext cx="9144000" cy="6939825"/>
          </a:xfrm>
          <a:prstGeom prst="rect">
            <a:avLst/>
          </a:prstGeom>
          <a:noFill/>
        </p:spPr>
      </p:pic>
      <p:sp>
        <p:nvSpPr>
          <p:cNvPr id="1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71138" y="6492881"/>
            <a:ext cx="1670836" cy="365125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bg1"/>
                </a:solidFill>
              </a:rPr>
              <a:pPr/>
              <a:t>2</a:t>
            </a:fld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17" name="Рисунок 16" descr="puitin.jpg"/>
          <p:cNvPicPr>
            <a:picLocks noChangeAspect="1"/>
          </p:cNvPicPr>
          <p:nvPr/>
        </p:nvPicPr>
        <p:blipFill>
          <a:blip r:embed="rId3" cstate="print"/>
          <a:srcRect t="4378" b="3674"/>
          <a:stretch>
            <a:fillRect/>
          </a:stretch>
        </p:blipFill>
        <p:spPr>
          <a:xfrm>
            <a:off x="251519" y="1484784"/>
            <a:ext cx="4032000" cy="302433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79512" y="4490430"/>
            <a:ext cx="4107766" cy="26160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yriad Pro" pitchFamily="34" charset="0"/>
              </a:rPr>
              <a:t>ПРЕЗИДЕНТ РОССИЙСКОЙ</a:t>
            </a:r>
            <a:r>
              <a:rPr lang="en-US" sz="11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Myriad Pro" pitchFamily="34" charset="0"/>
              </a:rPr>
              <a:t>ФЕДЕРАЦИИ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4852898"/>
            <a:ext cx="4032448" cy="16004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29" tIns="45715" rIns="91429" bIns="45715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yriad Pro" pitchFamily="34" charset="0"/>
              </a:rPr>
              <a:t>Вопросы укрепления здоровья населения, </a:t>
            </a:r>
          </a:p>
          <a:p>
            <a:r>
              <a:rPr lang="ru-RU" sz="1400" dirty="0">
                <a:solidFill>
                  <a:schemeClr val="bg1"/>
                </a:solidFill>
                <a:latin typeface="Myriad Pro" pitchFamily="34" charset="0"/>
              </a:rPr>
              <a:t>и особенно представителей молодого поколения, по праву находятся в числе</a:t>
            </a:r>
          </a:p>
          <a:p>
            <a:r>
              <a:rPr lang="ru-RU" sz="1400" dirty="0">
                <a:solidFill>
                  <a:schemeClr val="bg1"/>
                </a:solidFill>
                <a:latin typeface="Myriad Pro" pitchFamily="34" charset="0"/>
              </a:rPr>
              <a:t>значимых приоритетов государственной политики.</a:t>
            </a:r>
            <a:endParaRPr lang="en-US" sz="1400" dirty="0">
              <a:solidFill>
                <a:schemeClr val="bg1"/>
              </a:solidFill>
              <a:latin typeface="Myriad Pro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Myriad Pro" pitchFamily="34" charset="0"/>
            </a:endParaRPr>
          </a:p>
          <a:p>
            <a:pPr algn="r"/>
            <a:r>
              <a:rPr lang="ru-RU" sz="1400" b="1" dirty="0">
                <a:solidFill>
                  <a:schemeClr val="bg1"/>
                </a:solidFill>
                <a:latin typeface="Myriad Pro" pitchFamily="34" charset="0"/>
              </a:rPr>
              <a:t>В.В. Путин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60648"/>
            <a:ext cx="9144000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Cuprum" pitchFamily="2" charset="0"/>
              </a:rPr>
              <a:t>Общероссийские проекты поддерживаются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Cuprum" pitchFamily="2" charset="0"/>
              </a:rPr>
              <a:t>Высшим руководством Российской Федерации</a:t>
            </a:r>
          </a:p>
        </p:txBody>
      </p:sp>
      <p:pic>
        <p:nvPicPr>
          <p:cNvPr id="26" name="Рисунок 25" descr="puitin.jpg"/>
          <p:cNvPicPr>
            <a:picLocks noChangeAspect="1"/>
          </p:cNvPicPr>
          <p:nvPr/>
        </p:nvPicPr>
        <p:blipFill>
          <a:blip r:embed="rId4" cstate="print"/>
          <a:srcRect t="1656" b="8482"/>
          <a:stretch>
            <a:fillRect/>
          </a:stretch>
        </p:blipFill>
        <p:spPr>
          <a:xfrm>
            <a:off x="4623029" y="1484784"/>
            <a:ext cx="4125600" cy="302433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524879" y="4490430"/>
            <a:ext cx="4965822" cy="26160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yriad Pro" pitchFamily="34" charset="0"/>
              </a:rPr>
              <a:t>ПРЕДСЕДАТЕЛЬ ПРАВИТЕЛЬСТВА</a:t>
            </a:r>
            <a:r>
              <a:rPr lang="en-US" sz="11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Myriad Pro" pitchFamily="34" charset="0"/>
              </a:rPr>
              <a:t>РОССИЙСКОЙ</a:t>
            </a:r>
            <a:r>
              <a:rPr lang="en-US" sz="11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Myriad Pro" pitchFamily="34" charset="0"/>
              </a:rPr>
              <a:t>ФЕДЕРАЦИИ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623031" y="4852898"/>
            <a:ext cx="4125435" cy="16004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9" tIns="45715" rIns="91429" bIns="45715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yriad Pro" pitchFamily="34" charset="0"/>
              </a:rPr>
              <a:t>Эффективное развитие детского и юношеского футбола, воспитание подрастающего поколения в духе лучших отечественных спортивных традиций имеет важное значение для благополучия и процветания России.</a:t>
            </a:r>
          </a:p>
          <a:p>
            <a:endParaRPr lang="en-US" sz="1400" dirty="0">
              <a:solidFill>
                <a:schemeClr val="bg1"/>
              </a:solidFill>
              <a:latin typeface="Myriad Pro" pitchFamily="34" charset="0"/>
            </a:endParaRPr>
          </a:p>
          <a:p>
            <a:pPr algn="r"/>
            <a:r>
              <a:rPr lang="ru-RU" sz="1400" b="1" dirty="0">
                <a:solidFill>
                  <a:schemeClr val="bg1"/>
                </a:solidFill>
                <a:latin typeface="Myriad Pro" pitchFamily="34" charset="0"/>
              </a:rPr>
              <a:t>Д.А. Медведев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"/>
            <a:ext cx="9144000" cy="693982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0" y="188642"/>
            <a:ext cx="9144000" cy="1049517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Ежегодная реализация проекта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Соревнования в четыре этапа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этап – соревнования внутри вуза - сентябрь/октябрь/ноябрь</a:t>
            </a:r>
          </a:p>
          <a:p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этап – городские, областные, краевые, республиканские соревнования между  командами вузов – декабрь/январь/февраль</a:t>
            </a:r>
          </a:p>
          <a:p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этап – соревнования в федеральных округах, в гг. Москва и Санкт-Петербург среди команд вузов-победителей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этапа – март/апрель</a:t>
            </a:r>
          </a:p>
          <a:p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этап – финальные соревнования среди команд вузов – май</a:t>
            </a:r>
          </a:p>
          <a:p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сезоне 2017-18 гг.  упразднен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этап соревнований. Победители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этапа получают право участия во Всероссийском финале.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340770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u="sng" dirty="0">
              <a:solidFill>
                <a:schemeClr val="bg1"/>
              </a:solidFill>
              <a:latin typeface="Cuprum" pitchFamily="2" charset="0"/>
            </a:endParaRPr>
          </a:p>
        </p:txBody>
      </p:sp>
      <p:pic>
        <p:nvPicPr>
          <p:cNvPr id="10" name="Рисунок 9" descr="W:\Андрюхин А.Ю\Логотипы\AMFR PNG\vuz_gol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50"/>
            <a:ext cx="648072" cy="77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W:\Андрюхин А.Ю\Логотипы\AMFR PNG\vuz_silver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60648"/>
            <a:ext cx="8640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Александр Корольков\Desktop\МОИ ДОКУМЕНТЫ ВИДРИХ\Мои рисунки\IMG-20171006-WA000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1907704" y="260648"/>
            <a:ext cx="768454" cy="792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"/>
            <a:ext cx="9144000" cy="693982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0" y="116634"/>
            <a:ext cx="9144000" cy="58476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Охват проектов с 2008 по 2018 гг.</a:t>
            </a:r>
          </a:p>
        </p:txBody>
      </p:sp>
      <p:pic>
        <p:nvPicPr>
          <p:cNvPr id="6" name="Picture 5" descr="C:\Users\Andrew\Desktop\Russian_districts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" y="1196752"/>
            <a:ext cx="8850445" cy="51184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836714"/>
            <a:ext cx="46805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проекта по сезонам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2008-2009 гг.  - 436 вузов</a:t>
            </a: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2009-2010 гг.  - 469 вузов</a:t>
            </a: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2010-2011 гг. – 504 вуза</a:t>
            </a: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2011-2012 гг. – 558 вузов</a:t>
            </a: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2012-2013 гг. – 570 вузов</a:t>
            </a: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2013-2014 гг. – 578 вузов, 147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ссузов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2014-2015 гг. – 585 вузов, 192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ссуза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2015-2016 гг. – 585 вузов, 192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ссуза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2016-2017 гг. – 585 вузов, 211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ссузов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2017-2018 гг. – 589 вузов, 225 </a:t>
            </a:r>
            <a:r>
              <a:rPr lang="ru-R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ссузов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prum" pitchFamily="2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prum" pitchFamily="2" charset="0"/>
              </a:rPr>
              <a:t>					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prum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2" y="4293098"/>
            <a:ext cx="469282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prum" pitchFamily="2" charset="0"/>
            </a:endParaRPr>
          </a:p>
          <a:p>
            <a:r>
              <a:rPr lang="ru-RU" sz="2800" b="1" dirty="0">
                <a:ln w="19050"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227 348 участников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проекта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«Мини-футбол в ВУЗы»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prum" pitchFamily="2" charset="0"/>
            </a:endParaRP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prum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2996954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prum" pitchFamily="2" charset="0"/>
            </a:endParaRPr>
          </a:p>
          <a:p>
            <a:pPr algn="r"/>
            <a:endParaRPr lang="ru-RU" sz="2400" dirty="0">
              <a:latin typeface="Cuprum" pitchFamily="2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4499992" y="3429000"/>
          <a:ext cx="525658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4" descr="http://amfr.ru/site_media/media/images/1c55983d-bed7-4d80-872e-420bc205a734_800x600.JPG"/>
          <p:cNvPicPr>
            <a:picLocks noChangeAspect="1" noChangeArrowheads="1"/>
          </p:cNvPicPr>
          <p:nvPr/>
        </p:nvPicPr>
        <p:blipFill rotWithShape="1">
          <a:blip r:embed="rId5" cstate="print"/>
          <a:srcRect t="4531" b="16301"/>
          <a:stretch/>
        </p:blipFill>
        <p:spPr bwMode="auto">
          <a:xfrm>
            <a:off x="4932040" y="908722"/>
            <a:ext cx="3923928" cy="2329849"/>
          </a:xfrm>
          <a:prstGeom prst="rect">
            <a:avLst/>
          </a:prstGeom>
          <a:noFill/>
          <a:effectLst>
            <a:softEdge rad="127000"/>
          </a:effectLst>
        </p:spPr>
      </p:pic>
      <p:graphicFrame>
        <p:nvGraphicFramePr>
          <p:cNvPr id="14" name="Диаграмма 13"/>
          <p:cNvGraphicFramePr/>
          <p:nvPr/>
        </p:nvGraphicFramePr>
        <p:xfrm>
          <a:off x="4427984" y="4797152"/>
          <a:ext cx="525658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652392" y="3581400"/>
          <a:ext cx="525658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Picture 2" descr="http://amfr.ru/site_media/media/images/26826194-2959-4b2d-b65e-afb2f4ec6038_800x600.JPG?rand=851406904"/>
          <p:cNvPicPr>
            <a:picLocks noChangeAspect="1" noChangeArrowheads="1"/>
          </p:cNvPicPr>
          <p:nvPr/>
        </p:nvPicPr>
        <p:blipFill rotWithShape="1">
          <a:blip r:embed="rId8" cstate="print"/>
          <a:srcRect t="3333" b="17499"/>
          <a:stretch/>
        </p:blipFill>
        <p:spPr bwMode="auto">
          <a:xfrm>
            <a:off x="4954782" y="3429001"/>
            <a:ext cx="3937698" cy="23380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"/>
            <a:ext cx="9144000" cy="6939825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r="15094"/>
          <a:stretch>
            <a:fillRect/>
          </a:stretch>
        </p:blipFill>
        <p:spPr bwMode="auto">
          <a:xfrm>
            <a:off x="4716016" y="3523560"/>
            <a:ext cx="4248472" cy="3334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71138" y="6492881"/>
            <a:ext cx="1670836" cy="365125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bg1"/>
                </a:solidFill>
              </a:rPr>
              <a:pPr/>
              <a:t>5</a:t>
            </a:fld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" y="138708"/>
            <a:ext cx="9143999" cy="55398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Cuprum" pitchFamily="2" charset="0"/>
              </a:rPr>
              <a:t>Всероссийские семинары-совещания преподавателей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>
            <a:off x="179512" y="3500414"/>
            <a:ext cx="5039528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56400" t="16699" r="1666" b="35313"/>
          <a:stretch>
            <a:fillRect/>
          </a:stretch>
        </p:blipFill>
        <p:spPr bwMode="auto">
          <a:xfrm>
            <a:off x="5292083" y="836712"/>
            <a:ext cx="3668843" cy="335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06977" y="836712"/>
            <a:ext cx="5078681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"/>
            <a:ext cx="9144000" cy="6939825"/>
          </a:xfrm>
          <a:prstGeom prst="rect">
            <a:avLst/>
          </a:prstGeom>
          <a:noFill/>
        </p:spPr>
      </p:pic>
      <p:sp>
        <p:nvSpPr>
          <p:cNvPr id="15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71138" y="6492881"/>
            <a:ext cx="1670836" cy="365125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bg1"/>
                </a:solidFill>
              </a:rPr>
              <a:pPr/>
              <a:t>6</a:t>
            </a:fld>
            <a:endParaRPr lang="ru-RU" b="1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17399" y="1314408"/>
            <a:ext cx="8308379" cy="5138928"/>
            <a:chOff x="517397" y="1314408"/>
            <a:chExt cx="8308379" cy="5138928"/>
          </a:xfrm>
        </p:grpSpPr>
        <p:pic>
          <p:nvPicPr>
            <p:cNvPr id="20" name="Рисунок 19" descr="uchas.jpg"/>
            <p:cNvPicPr>
              <a:picLocks noChangeAspect="1"/>
            </p:cNvPicPr>
            <p:nvPr/>
          </p:nvPicPr>
          <p:blipFill>
            <a:blip r:embed="rId3" cstate="print">
              <a:lum bright="10000" contrast="30000"/>
            </a:blip>
            <a:stretch>
              <a:fillRect/>
            </a:stretch>
          </p:blipFill>
          <p:spPr>
            <a:xfrm>
              <a:off x="517397" y="1314408"/>
              <a:ext cx="8308379" cy="513892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21179" y="1516683"/>
              <a:ext cx="4119182" cy="369322"/>
            </a:xfrm>
            <a:prstGeom prst="rect">
              <a:avLst/>
            </a:prstGeom>
            <a:noFill/>
          </p:spPr>
          <p:txBody>
            <a:bodyPr wrap="none" lIns="91429" tIns="45715" rIns="91429" bIns="45715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yriad Pro" pitchFamily="34" charset="0"/>
                </a:rPr>
                <a:t>УЧАСТНИКИ ПРОЕКТОВ  ПОЛУЧАЮТ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" y="191552"/>
            <a:ext cx="9143999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Cuprum" pitchFamily="2" charset="0"/>
              </a:rPr>
              <a:t>Общероссийские проекты «Мини-футбол – в школу» и «Мини-футбол – в вузы»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357" r="3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EAD9-44C3-415F-809D-ACD2821FB18C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3792235" y="2"/>
            <a:ext cx="5351766" cy="356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14528" r="14043"/>
          <a:stretch>
            <a:fillRect/>
          </a:stretch>
        </p:blipFill>
        <p:spPr bwMode="auto">
          <a:xfrm>
            <a:off x="0" y="2"/>
            <a:ext cx="4427984" cy="357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t="27866" b="17371"/>
          <a:stretch>
            <a:fillRect/>
          </a:stretch>
        </p:blipFill>
        <p:spPr bwMode="auto">
          <a:xfrm>
            <a:off x="0" y="3518248"/>
            <a:ext cx="9144000" cy="333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BACKUP\Mishka(2011-2012)05.10.1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"/>
            <a:ext cx="9144000" cy="6939825"/>
          </a:xfrm>
          <a:prstGeom prst="rect">
            <a:avLst/>
          </a:prstGeom>
          <a:noFill/>
        </p:spPr>
      </p:pic>
      <p:sp>
        <p:nvSpPr>
          <p:cNvPr id="1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71138" y="6492881"/>
            <a:ext cx="1670836" cy="365125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bg1"/>
                </a:solidFill>
              </a:rPr>
              <a:pPr/>
              <a:t>9</a:t>
            </a:fld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8642"/>
            <a:ext cx="9144000" cy="58476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2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поддержке: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12568" y="2567236"/>
            <a:ext cx="2555776" cy="86176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Ассоциация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мини-футбола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России</a:t>
            </a:r>
          </a:p>
        </p:txBody>
      </p:sp>
      <p:pic>
        <p:nvPicPr>
          <p:cNvPr id="24" name="Picture 5" descr="W:\Андрюхин А.Ю\Логотипы\AMFR PNG\AM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672" y="1412896"/>
            <a:ext cx="720001" cy="108000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419872" y="2567238"/>
            <a:ext cx="2326412" cy="8309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Российский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Футбольный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Союз</a:t>
            </a:r>
          </a:p>
        </p:txBody>
      </p:sp>
      <p:pic>
        <p:nvPicPr>
          <p:cNvPr id="23" name="Picture 4" descr="W:\Андрюхин А.Ю\Логотипы\AMFR PNG\RFS_white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39952" y="1412896"/>
            <a:ext cx="923598" cy="1080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527765" y="2567238"/>
            <a:ext cx="3156805" cy="8309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Российский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студенческий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спортивный союз</a:t>
            </a:r>
          </a:p>
        </p:txBody>
      </p:sp>
      <p:pic>
        <p:nvPicPr>
          <p:cNvPr id="1028" name="Picture 4" descr="http://www.rusathletics.com/img/images/news/logo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438368" y="1419214"/>
            <a:ext cx="1340530" cy="1262364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-345810" y="2567238"/>
            <a:ext cx="2952328" cy="58476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Министерство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спорта РФ</a:t>
            </a:r>
          </a:p>
        </p:txBody>
      </p:sp>
      <p:pic>
        <p:nvPicPr>
          <p:cNvPr id="8194" name="Picture 2" descr="http://www.russiancreators.ru/files/images/temporaryimages/617_3_CompressedIma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5" t="14286" r="31411" b="25714"/>
          <a:stretch>
            <a:fillRect/>
          </a:stretch>
        </p:blipFill>
        <p:spPr bwMode="auto">
          <a:xfrm>
            <a:off x="2123730" y="1412896"/>
            <a:ext cx="1182857" cy="1080000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907704" y="2567238"/>
            <a:ext cx="1728192" cy="8309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Министерство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Образования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и науки РФ</a:t>
            </a:r>
          </a:p>
        </p:txBody>
      </p:sp>
      <p:pic>
        <p:nvPicPr>
          <p:cNvPr id="30" name="Picture 4" descr="W:\Андрюхин А.Ю\Логотипы\AMFR PNG\Символи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1412896"/>
            <a:ext cx="895676" cy="1080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lum bright="20000" contrast="30000"/>
          </a:blip>
          <a:srcRect/>
          <a:stretch>
            <a:fillRect/>
          </a:stretch>
        </p:blipFill>
        <p:spPr bwMode="auto">
          <a:xfrm>
            <a:off x="323530" y="3573016"/>
            <a:ext cx="4111985" cy="293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lum bright="20000" contrast="30000"/>
          </a:blip>
          <a:srcRect/>
          <a:stretch>
            <a:fillRect/>
          </a:stretch>
        </p:blipFill>
        <p:spPr bwMode="auto">
          <a:xfrm>
            <a:off x="4572000" y="3573016"/>
            <a:ext cx="4286280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6599</TotalTime>
  <Words>362</Words>
  <Application>Microsoft Office PowerPoint</Application>
  <PresentationFormat>Экран (4:3)</PresentationFormat>
  <Paragraphs>89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Calibri</vt:lpstr>
      <vt:lpstr>Myriad Pro</vt:lpstr>
      <vt:lpstr>Cuprum</vt:lpstr>
      <vt:lpstr>Arial</vt:lpstr>
      <vt:lpstr>Times New Roman</vt:lpstr>
      <vt:lpstr>Corbel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СПОРТА РФ, РОССИЙСКИЙ ФУТБОЛЬНЫЙ СОЮЗ,  АССОЦИАЦИЯ МИНИ-ФУТБОЛА РОССИИ   ПРЕДСТАВЛЯЮТ   ОБЩЕРОССИЙСКИЕ ПРОЕКТЫ «МИНИ-ФУТБОЛ – В ШКОЛУ» И «МИНИ-ФУТБОЛ – В ВУЗЫ»</dc:title>
  <dc:creator>Андрюхин</dc:creator>
  <cp:lastModifiedBy>Ivan Ivanov</cp:lastModifiedBy>
  <cp:revision>173</cp:revision>
  <dcterms:created xsi:type="dcterms:W3CDTF">2013-03-22T10:07:39Z</dcterms:created>
  <dcterms:modified xsi:type="dcterms:W3CDTF">2018-10-30T12:53:36Z</dcterms:modified>
</cp:coreProperties>
</file>