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62" r:id="rId3"/>
    <p:sldId id="261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F7E0-DB10-468E-8DAE-5CFEF860E2AD}" type="datetimeFigureOut">
              <a:rPr lang="ru-RU" smtClean="0"/>
              <a:t>21.09.2018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7384-BFEB-4E9F-8075-F345EB57E3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F7E0-DB10-468E-8DAE-5CFEF860E2AD}" type="datetimeFigureOut">
              <a:rPr lang="ru-RU" smtClean="0"/>
              <a:t>21.09.2018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7384-BFEB-4E9F-8075-F345EB57E3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F7E0-DB10-468E-8DAE-5CFEF860E2AD}" type="datetimeFigureOut">
              <a:rPr lang="ru-RU" smtClean="0"/>
              <a:t>21.09.2018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7384-BFEB-4E9F-8075-F345EB57E3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F7E0-DB10-468E-8DAE-5CFEF860E2AD}" type="datetimeFigureOut">
              <a:rPr lang="ru-RU" smtClean="0"/>
              <a:t>21.09.2018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7384-BFEB-4E9F-8075-F345EB57E3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F7E0-DB10-468E-8DAE-5CFEF860E2AD}" type="datetimeFigureOut">
              <a:rPr lang="ru-RU" smtClean="0"/>
              <a:t>21.09.2018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7384-BFEB-4E9F-8075-F345EB57E3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F7E0-DB10-468E-8DAE-5CFEF860E2AD}" type="datetimeFigureOut">
              <a:rPr lang="ru-RU" smtClean="0"/>
              <a:t>21.09.2018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7384-BFEB-4E9F-8075-F345EB57E3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F7E0-DB10-468E-8DAE-5CFEF860E2AD}" type="datetimeFigureOut">
              <a:rPr lang="ru-RU" smtClean="0"/>
              <a:t>21.09.2018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7384-BFEB-4E9F-8075-F345EB57E3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F7E0-DB10-468E-8DAE-5CFEF860E2AD}" type="datetimeFigureOut">
              <a:rPr lang="ru-RU" smtClean="0"/>
              <a:t>21.09.2018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7384-BFEB-4E9F-8075-F345EB57E3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F7E0-DB10-468E-8DAE-5CFEF860E2AD}" type="datetimeFigureOut">
              <a:rPr lang="ru-RU" smtClean="0"/>
              <a:t>21.09.2018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7384-BFEB-4E9F-8075-F345EB57E3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F7E0-DB10-468E-8DAE-5CFEF860E2AD}" type="datetimeFigureOut">
              <a:rPr lang="ru-RU" smtClean="0"/>
              <a:t>21.09.2018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7384-BFEB-4E9F-8075-F345EB57E32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F7E0-DB10-468E-8DAE-5CFEF860E2AD}" type="datetimeFigureOut">
              <a:rPr lang="ru-RU" smtClean="0"/>
              <a:t>21.09.2018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047384-BFEB-4E9F-8075-F345EB57E32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0047384-BFEB-4E9F-8075-F345EB57E322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1C9F7E0-DB10-468E-8DAE-5CFEF860E2AD}" type="datetimeFigureOut">
              <a:rPr lang="ru-RU" smtClean="0"/>
              <a:t>21.09.2018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836712"/>
            <a:ext cx="7543800" cy="3098031"/>
          </a:xfrm>
        </p:spPr>
        <p:txBody>
          <a:bodyPr/>
          <a:lstStyle/>
          <a:p>
            <a:pPr algn="ctr"/>
            <a:r>
              <a:rPr lang="ru-RU" sz="2800" b="1" dirty="0"/>
              <a:t>Нозологический анализ основных заболеваний студентов специальной медицинской группы в Петрозаводском государственном университете 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005064"/>
            <a:ext cx="7270576" cy="1633736"/>
          </a:xfrm>
        </p:spPr>
        <p:txBody>
          <a:bodyPr>
            <a:normAutofit fontScale="55000" lnSpcReduction="20000"/>
          </a:bodyPr>
          <a:lstStyle/>
          <a:p>
            <a:pPr algn="r"/>
            <a:r>
              <a:rPr lang="ru-RU" sz="4500" b="1" dirty="0"/>
              <a:t>Кремнева В.Н.</a:t>
            </a:r>
          </a:p>
          <a:p>
            <a:pPr algn="r"/>
            <a:r>
              <a:rPr lang="ru-RU" sz="4500" b="1" dirty="0" err="1" smtClean="0"/>
              <a:t>канд.пед.наук</a:t>
            </a:r>
            <a:r>
              <a:rPr lang="ru-RU" sz="4500" b="1" dirty="0"/>
              <a:t>, </a:t>
            </a:r>
            <a:endParaRPr lang="ru-RU" sz="4500" b="1" dirty="0" smtClean="0"/>
          </a:p>
          <a:p>
            <a:pPr algn="r"/>
            <a:r>
              <a:rPr lang="ru-RU" sz="4500" b="1" dirty="0" smtClean="0"/>
              <a:t>доцент</a:t>
            </a:r>
            <a:r>
              <a:rPr lang="ru-RU" sz="4500" b="1" dirty="0"/>
              <a:t>, зав. кафедрой физической культуры</a:t>
            </a:r>
          </a:p>
          <a:p>
            <a:pPr algn="r"/>
            <a:r>
              <a:rPr lang="ru-RU" sz="4500" b="1" dirty="0"/>
              <a:t>ПетрГУ, Петрозаводск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5405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i="1" dirty="0">
                <a:solidFill>
                  <a:srgbClr val="675E47"/>
                </a:solidFill>
              </a:rPr>
              <a:t>Количество студентов СМГ в ПетрГУ</a:t>
            </a:r>
            <a:r>
              <a:rPr lang="ru-RU" sz="2400" b="1" dirty="0">
                <a:solidFill>
                  <a:srgbClr val="675E47"/>
                </a:solidFill>
              </a:rPr>
              <a:t/>
            </a:r>
            <a:br>
              <a:rPr lang="ru-RU" sz="2400" b="1" dirty="0">
                <a:solidFill>
                  <a:srgbClr val="675E47"/>
                </a:solidFill>
              </a:rPr>
            </a:br>
            <a:r>
              <a:rPr lang="ru-RU" sz="2400" b="1" i="1" dirty="0">
                <a:solidFill>
                  <a:srgbClr val="675E47"/>
                </a:solidFill>
              </a:rPr>
              <a:t>(2008-2012 гг.)</a:t>
            </a:r>
            <a:r>
              <a:rPr lang="ru-RU" dirty="0">
                <a:solidFill>
                  <a:srgbClr val="675E47"/>
                </a:solidFill>
              </a:rPr>
              <a:t/>
            </a:r>
            <a:br>
              <a:rPr lang="ru-RU" dirty="0">
                <a:solidFill>
                  <a:srgbClr val="675E47"/>
                </a:solidFill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8978729"/>
              </p:ext>
            </p:extLst>
          </p:nvPr>
        </p:nvGraphicFramePr>
        <p:xfrm>
          <a:off x="251520" y="1196751"/>
          <a:ext cx="7776865" cy="5256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4369"/>
                <a:gridCol w="910603"/>
                <a:gridCol w="910603"/>
                <a:gridCol w="873060"/>
                <a:gridCol w="938559"/>
                <a:gridCol w="910603"/>
                <a:gridCol w="1389068"/>
              </a:tblGrid>
              <a:tr h="142653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2008 г.</a:t>
                      </a:r>
                      <a:endParaRPr lang="ru-RU" sz="1400" b="1" dirty="0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2009 г.</a:t>
                      </a:r>
                      <a:endParaRPr lang="ru-RU" sz="14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2010 г.</a:t>
                      </a:r>
                      <a:endParaRPr lang="ru-RU" sz="14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2011 г.</a:t>
                      </a:r>
                      <a:endParaRPr lang="ru-RU" sz="14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2012 г.</a:t>
                      </a:r>
                      <a:endParaRPr lang="ru-RU" sz="14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Общее количество студентов</a:t>
                      </a:r>
                      <a:endParaRPr lang="ru-RU" sz="14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</a:tr>
              <a:tr h="142653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Количество студентов в ПетрГУ на </a:t>
                      </a:r>
                      <a:r>
                        <a:rPr lang="en-US" sz="1400" b="1">
                          <a:effectLst/>
                        </a:rPr>
                        <a:t>I</a:t>
                      </a:r>
                      <a:r>
                        <a:rPr lang="ru-RU" sz="1400" b="1">
                          <a:effectLst/>
                        </a:rPr>
                        <a:t> и </a:t>
                      </a:r>
                      <a:r>
                        <a:rPr lang="en-US" sz="1400" b="1">
                          <a:effectLst/>
                        </a:rPr>
                        <a:t>II</a:t>
                      </a:r>
                      <a:r>
                        <a:rPr lang="ru-RU" sz="1400" b="1">
                          <a:effectLst/>
                        </a:rPr>
                        <a:t> курсах</a:t>
                      </a:r>
                      <a:endParaRPr lang="ru-RU" sz="14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3323</a:t>
                      </a:r>
                      <a:endParaRPr lang="ru-RU" sz="1400" b="1" dirty="0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3132</a:t>
                      </a:r>
                      <a:endParaRPr lang="ru-RU" sz="1400" b="1" dirty="0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3083</a:t>
                      </a:r>
                      <a:endParaRPr lang="ru-RU" sz="1400" b="1" dirty="0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3073</a:t>
                      </a:r>
                      <a:endParaRPr lang="ru-RU" sz="14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3142</a:t>
                      </a:r>
                      <a:endParaRPr lang="ru-RU" sz="14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15753</a:t>
                      </a:r>
                      <a:endParaRPr lang="ru-RU" sz="14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</a:tr>
              <a:tr h="142653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Количество студентов, зачисленных в СМГ</a:t>
                      </a:r>
                      <a:endParaRPr lang="ru-RU" sz="14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256</a:t>
                      </a:r>
                      <a:endParaRPr lang="ru-RU" sz="14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246</a:t>
                      </a:r>
                      <a:endParaRPr lang="ru-RU" sz="14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235</a:t>
                      </a:r>
                      <a:endParaRPr lang="ru-RU" sz="14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229</a:t>
                      </a:r>
                      <a:endParaRPr lang="ru-RU" sz="1400" b="1" dirty="0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228</a:t>
                      </a:r>
                      <a:endParaRPr lang="ru-RU" sz="1400" b="1" dirty="0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1194</a:t>
                      </a:r>
                      <a:endParaRPr lang="ru-RU" sz="14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</a:tr>
              <a:tr h="97697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То же в %</a:t>
                      </a:r>
                      <a:endParaRPr lang="ru-RU" sz="14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7,7</a:t>
                      </a:r>
                      <a:endParaRPr lang="ru-RU" sz="14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7,87</a:t>
                      </a:r>
                      <a:endParaRPr lang="ru-RU" sz="14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7,62</a:t>
                      </a:r>
                      <a:endParaRPr lang="ru-RU" sz="14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7,45</a:t>
                      </a:r>
                      <a:endParaRPr lang="ru-RU" sz="14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7,25</a:t>
                      </a:r>
                      <a:endParaRPr lang="ru-RU" sz="14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7,57</a:t>
                      </a:r>
                      <a:endParaRPr lang="ru-RU" sz="1400" b="1" dirty="0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2500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i="1" dirty="0"/>
              <a:t>Количество студентов СМГ в ПетрГУ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i="1" dirty="0"/>
              <a:t>(2013-2017 гг.)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1725649"/>
              </p:ext>
            </p:extLst>
          </p:nvPr>
        </p:nvGraphicFramePr>
        <p:xfrm>
          <a:off x="467544" y="1124744"/>
          <a:ext cx="7416824" cy="48245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5310"/>
                <a:gridCol w="881207"/>
                <a:gridCol w="881207"/>
                <a:gridCol w="881207"/>
                <a:gridCol w="881207"/>
                <a:gridCol w="881207"/>
                <a:gridCol w="1285479"/>
              </a:tblGrid>
              <a:tr h="118805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2013 г.</a:t>
                      </a:r>
                      <a:endParaRPr lang="ru-RU" sz="1400" b="1" dirty="0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2014 г.</a:t>
                      </a:r>
                      <a:endParaRPr lang="ru-RU" sz="1400" b="1" dirty="0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2015 г.</a:t>
                      </a:r>
                      <a:endParaRPr lang="ru-RU" sz="14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2016 г. </a:t>
                      </a:r>
                      <a:endParaRPr lang="ru-RU" sz="14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2017 г. </a:t>
                      </a:r>
                      <a:endParaRPr lang="ru-RU" sz="14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Общее количество студентов</a:t>
                      </a:r>
                      <a:endParaRPr lang="ru-RU" sz="14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</a:tr>
              <a:tr h="118805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Количество студентов в ПетрГУ на </a:t>
                      </a:r>
                      <a:r>
                        <a:rPr lang="en-US" sz="1400" b="1">
                          <a:effectLst/>
                        </a:rPr>
                        <a:t>I</a:t>
                      </a:r>
                      <a:r>
                        <a:rPr lang="ru-RU" sz="1400" b="1">
                          <a:effectLst/>
                        </a:rPr>
                        <a:t> и </a:t>
                      </a:r>
                      <a:r>
                        <a:rPr lang="en-US" sz="1400" b="1">
                          <a:effectLst/>
                        </a:rPr>
                        <a:t>II</a:t>
                      </a:r>
                      <a:r>
                        <a:rPr lang="ru-RU" sz="1400" b="1">
                          <a:effectLst/>
                        </a:rPr>
                        <a:t> курсах</a:t>
                      </a:r>
                      <a:endParaRPr lang="ru-RU" sz="14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2999</a:t>
                      </a:r>
                      <a:endParaRPr lang="ru-RU" sz="14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2976</a:t>
                      </a:r>
                      <a:endParaRPr lang="ru-RU" sz="14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2780</a:t>
                      </a:r>
                      <a:endParaRPr lang="ru-RU" sz="1400" b="1" dirty="0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2665</a:t>
                      </a:r>
                      <a:endParaRPr lang="ru-RU" sz="1400" b="1" dirty="0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2544</a:t>
                      </a:r>
                      <a:endParaRPr lang="ru-RU" sz="14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13964</a:t>
                      </a:r>
                      <a:endParaRPr lang="ru-RU" sz="14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</a:tr>
              <a:tr h="159867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Количество студентов, зачисленных в СМГ</a:t>
                      </a:r>
                      <a:endParaRPr lang="ru-RU" sz="14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240</a:t>
                      </a:r>
                      <a:endParaRPr lang="ru-RU" sz="14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236</a:t>
                      </a:r>
                      <a:endParaRPr lang="ru-RU" sz="14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225</a:t>
                      </a:r>
                      <a:endParaRPr lang="ru-RU" sz="14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221</a:t>
                      </a:r>
                      <a:endParaRPr lang="ru-RU" sz="1400" b="1" dirty="0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213</a:t>
                      </a:r>
                      <a:endParaRPr lang="ru-RU" sz="1400" b="1" dirty="0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1135</a:t>
                      </a:r>
                      <a:endParaRPr lang="ru-RU" sz="14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</a:tr>
              <a:tr h="8497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То же в %</a:t>
                      </a:r>
                      <a:endParaRPr lang="ru-RU" sz="14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8,0</a:t>
                      </a:r>
                      <a:endParaRPr lang="ru-RU" sz="14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7,93</a:t>
                      </a:r>
                      <a:endParaRPr lang="ru-RU" sz="14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8,09</a:t>
                      </a:r>
                      <a:endParaRPr lang="ru-RU" sz="1400" b="1" dirty="0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8,29</a:t>
                      </a:r>
                      <a:endParaRPr lang="ru-RU" sz="14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8,37</a:t>
                      </a:r>
                      <a:endParaRPr lang="ru-RU" sz="1400" b="1" dirty="0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8,13</a:t>
                      </a:r>
                      <a:endParaRPr lang="ru-RU" sz="1400" b="1" dirty="0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6499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i="1" dirty="0">
                <a:solidFill>
                  <a:srgbClr val="675E47"/>
                </a:solidFill>
              </a:rPr>
              <a:t>Основные заболевания студентов СМГ в ПетрГУ</a:t>
            </a:r>
            <a:r>
              <a:rPr lang="ru-RU" sz="2400" b="1" dirty="0">
                <a:solidFill>
                  <a:srgbClr val="675E47"/>
                </a:solidFill>
              </a:rPr>
              <a:t/>
            </a:r>
            <a:br>
              <a:rPr lang="ru-RU" sz="2400" b="1" dirty="0">
                <a:solidFill>
                  <a:srgbClr val="675E47"/>
                </a:solidFill>
              </a:rPr>
            </a:br>
            <a:r>
              <a:rPr lang="ru-RU" sz="2400" b="1" i="1" dirty="0">
                <a:solidFill>
                  <a:srgbClr val="675E47"/>
                </a:solidFill>
              </a:rPr>
              <a:t>(2013-2017 гг.)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1475203"/>
              </p:ext>
            </p:extLst>
          </p:nvPr>
        </p:nvGraphicFramePr>
        <p:xfrm>
          <a:off x="323528" y="1340768"/>
          <a:ext cx="7632849" cy="52565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9909"/>
                <a:gridCol w="2403902"/>
                <a:gridCol w="593219"/>
                <a:gridCol w="627201"/>
                <a:gridCol w="627940"/>
                <a:gridCol w="627201"/>
                <a:gridCol w="721762"/>
                <a:gridCol w="1151715"/>
              </a:tblGrid>
              <a:tr h="5493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№</a:t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>
                          <a:effectLst/>
                        </a:rPr>
                        <a:t>п/п</a:t>
                      </a:r>
                      <a:endParaRPr lang="ru-RU" sz="1200" b="1" dirty="0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Вид заболевания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2013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2014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2015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2016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2017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в %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</a:tr>
              <a:tr h="27466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marR="196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Заболевания органов зрения 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17,6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14,18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12,4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13,24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16,79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14,98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</a:tr>
              <a:tr h="5493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</a:t>
                      </a:r>
                      <a:endParaRPr lang="ru-RU" sz="1200" b="1" dirty="0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49755" algn="ctr"/>
                        </a:tabLst>
                      </a:pPr>
                      <a:r>
                        <a:rPr lang="ru-RU" sz="1200" b="1">
                          <a:effectLst/>
                        </a:rPr>
                        <a:t>Заболевания сердечно -  сосудистой системы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22,5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26,9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24,88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31,96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27,73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26,67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</a:tr>
              <a:tr h="5493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3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49755" algn="ctr"/>
                        </a:tabLst>
                      </a:pPr>
                      <a:r>
                        <a:rPr lang="ru-RU" sz="1200" b="1">
                          <a:effectLst/>
                        </a:rPr>
                        <a:t>Заболевания дыхательной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системы        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7,14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4,72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6,66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5,02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5,86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5,88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</a:tr>
              <a:tr h="34086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4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49755" algn="ctr"/>
                        </a:tabLst>
                      </a:pPr>
                      <a:r>
                        <a:rPr lang="ru-RU" sz="1200" b="1">
                          <a:effectLst/>
                        </a:rPr>
                        <a:t>Заболевания лор-органов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3.0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2,54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1,77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1,36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0,78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1,93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</a:tr>
              <a:tr h="8211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5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330960" algn="l"/>
                          <a:tab pos="1849755" algn="ctr"/>
                        </a:tabLst>
                      </a:pPr>
                      <a:r>
                        <a:rPr lang="ru-RU" sz="1200" b="1">
                          <a:effectLst/>
                        </a:rPr>
                        <a:t>Заболевания мочевыделительной 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системы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10,1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11,2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10,22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9,58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12,89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10,87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</a:tr>
              <a:tr h="3408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6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Заболевания печени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3,38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3,36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2,22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2,73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3,51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3,14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</a:tr>
              <a:tr h="3662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7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Заболевания желудочно-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кишечного тракта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12,0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11,27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7,11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5,47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4,68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8,29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</a:tr>
              <a:tr h="3662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8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Заболевания нервной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системы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7,8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5,45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3,55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4,56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5,46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5,47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</a:tr>
              <a:tr h="3662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9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Заболевания опорно -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двигательного аппарата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10,1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16,0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23,55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21,46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19,14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17,72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</a:tr>
              <a:tr h="3662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10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Заболевания  эндокринной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системы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2,25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2,54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4,88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2,73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1,56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2,25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</a:tr>
              <a:tr h="3662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11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Прочие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заболевания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3,75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1,45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2,66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1,82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1,56</a:t>
                      </a:r>
                      <a:endParaRPr lang="ru-RU" sz="12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2,25</a:t>
                      </a:r>
                      <a:endParaRPr lang="ru-RU" sz="1200" b="1" dirty="0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2647" marR="6264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0145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620000" cy="1143000"/>
          </a:xfrm>
        </p:spPr>
        <p:txBody>
          <a:bodyPr/>
          <a:lstStyle/>
          <a:p>
            <a:pPr indent="540385" algn="ctr">
              <a:lnSpc>
                <a:spcPct val="150000"/>
              </a:lnSpc>
              <a:spcAft>
                <a:spcPts val="0"/>
              </a:spcAft>
            </a:pPr>
            <a:r>
              <a:rPr lang="ru-RU" sz="2400" b="1" i="1" dirty="0">
                <a:latin typeface="Times New Roman"/>
                <a:ea typeface="Times New Roman"/>
                <a:cs typeface="Times New Roman"/>
              </a:rPr>
              <a:t>Рейтинг основных заболеваний студентов СМГ в ПетрГУ</a:t>
            </a:r>
            <a:r>
              <a:rPr lang="ru-RU" sz="5400" dirty="0">
                <a:latin typeface="Times New Roman"/>
                <a:ea typeface="SimSun"/>
                <a:cs typeface="font292"/>
              </a:rPr>
              <a:t/>
            </a:r>
            <a:br>
              <a:rPr lang="ru-RU" sz="5400" dirty="0">
                <a:latin typeface="Times New Roman"/>
                <a:ea typeface="SimSun"/>
                <a:cs typeface="font292"/>
              </a:rPr>
            </a:br>
            <a:endParaRPr lang="ru-RU" sz="4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4246333"/>
              </p:ext>
            </p:extLst>
          </p:nvPr>
        </p:nvGraphicFramePr>
        <p:xfrm>
          <a:off x="395536" y="1268753"/>
          <a:ext cx="7560840" cy="52565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80420"/>
                <a:gridCol w="3780420"/>
              </a:tblGrid>
              <a:tr h="440232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Заболевания</a:t>
                      </a:r>
                      <a:endParaRPr lang="ru-RU" sz="1400" b="1" dirty="0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Число больных в %</a:t>
                      </a:r>
                      <a:endParaRPr lang="ru-RU" sz="14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/>
                </a:tc>
              </a:tr>
              <a:tr h="440232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Сердечно - сосудистой системы</a:t>
                      </a:r>
                      <a:endParaRPr lang="ru-RU" sz="1400" b="1" dirty="0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26,67</a:t>
                      </a:r>
                      <a:endParaRPr lang="ru-RU" sz="1400" b="1" dirty="0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/>
                </a:tc>
              </a:tr>
              <a:tr h="427135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Опорно</a:t>
                      </a:r>
                      <a:r>
                        <a:rPr lang="ru-RU" sz="1400" b="1" dirty="0">
                          <a:effectLst/>
                        </a:rPr>
                        <a:t> – двигательного аппарата</a:t>
                      </a:r>
                      <a:endParaRPr lang="ru-RU" sz="1400" b="1" dirty="0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17,72</a:t>
                      </a:r>
                      <a:endParaRPr lang="ru-RU" sz="14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/>
                </a:tc>
              </a:tr>
              <a:tr h="440232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Органов зрения</a:t>
                      </a:r>
                      <a:endParaRPr lang="ru-RU" sz="1400" b="1" dirty="0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14,98</a:t>
                      </a:r>
                      <a:endParaRPr lang="ru-RU" sz="14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/>
                </a:tc>
              </a:tr>
              <a:tr h="440232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Мочевыделительной системы</a:t>
                      </a:r>
                      <a:endParaRPr lang="ru-RU" sz="1400" b="1" dirty="0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10,87</a:t>
                      </a:r>
                      <a:endParaRPr lang="ru-RU" sz="1400" b="1" dirty="0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/>
                </a:tc>
              </a:tr>
              <a:tr h="440232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Желудочно</a:t>
                      </a:r>
                      <a:r>
                        <a:rPr lang="ru-RU" sz="1400" b="1" dirty="0">
                          <a:effectLst/>
                        </a:rPr>
                        <a:t> – кишечного тракта</a:t>
                      </a:r>
                      <a:endParaRPr lang="ru-RU" sz="1400" b="1" dirty="0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8,29</a:t>
                      </a:r>
                      <a:endParaRPr lang="ru-RU" sz="1400" b="1" dirty="0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/>
                </a:tc>
              </a:tr>
              <a:tr h="440232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Дыхательной системы </a:t>
                      </a:r>
                      <a:endParaRPr lang="ru-RU" sz="1400" b="1" dirty="0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5,88</a:t>
                      </a:r>
                      <a:endParaRPr lang="ru-RU" sz="1400" b="1" dirty="0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/>
                </a:tc>
              </a:tr>
              <a:tr h="427135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Нервной системы</a:t>
                      </a:r>
                      <a:endParaRPr lang="ru-RU" sz="1400" b="1" dirty="0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5,47</a:t>
                      </a:r>
                      <a:endParaRPr lang="ru-RU" sz="1400" b="1" dirty="0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/>
                </a:tc>
              </a:tr>
              <a:tr h="440232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Печени</a:t>
                      </a:r>
                      <a:endParaRPr lang="ru-RU" sz="14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3,14</a:t>
                      </a:r>
                      <a:endParaRPr lang="ru-RU" sz="1400" b="1" dirty="0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/>
                </a:tc>
              </a:tr>
              <a:tr h="440232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Эндокринной системы</a:t>
                      </a:r>
                      <a:endParaRPr lang="ru-RU" sz="14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2,73</a:t>
                      </a:r>
                      <a:endParaRPr lang="ru-RU" sz="1400" b="1" dirty="0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/>
                </a:tc>
              </a:tr>
              <a:tr h="440232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Лор – органов</a:t>
                      </a:r>
                      <a:endParaRPr lang="ru-RU" sz="14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1,93</a:t>
                      </a:r>
                      <a:endParaRPr lang="ru-RU" sz="1400" b="1" dirty="0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/>
                </a:tc>
              </a:tr>
              <a:tr h="440232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Прочие заболевания</a:t>
                      </a:r>
                      <a:endParaRPr lang="ru-RU" sz="14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2,25</a:t>
                      </a:r>
                      <a:endParaRPr lang="ru-RU" sz="1400" b="1" dirty="0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8311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i="1" dirty="0"/>
              <a:t>Количество диагнозов у студентов СМГ в ПетрГУ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i="1" dirty="0"/>
              <a:t>(на 1.01.2013 г.)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4142626"/>
              </p:ext>
            </p:extLst>
          </p:nvPr>
        </p:nvGraphicFramePr>
        <p:xfrm>
          <a:off x="827583" y="1916833"/>
          <a:ext cx="6912768" cy="33123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4502"/>
                <a:gridCol w="1599456"/>
                <a:gridCol w="2268810"/>
              </a:tblGrid>
              <a:tr h="1382571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Количество диагнозов на 1 чел.</a:t>
                      </a:r>
                      <a:endParaRPr lang="ru-RU" sz="1600" b="1" dirty="0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Количество человек</a:t>
                      </a:r>
                      <a:endParaRPr lang="ru-RU" sz="1600" b="1" dirty="0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в %</a:t>
                      </a:r>
                      <a:endParaRPr lang="ru-RU" sz="1600" b="1" dirty="0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</a:tr>
              <a:tr h="482449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</a:t>
                      </a:r>
                      <a:endParaRPr lang="ru-RU" sz="1600" b="1" dirty="0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143</a:t>
                      </a:r>
                      <a:endParaRPr lang="ru-RU" sz="1600" b="1" dirty="0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67,75</a:t>
                      </a:r>
                      <a:endParaRPr lang="ru-RU" sz="1600" b="1" dirty="0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</a:tr>
              <a:tr h="482449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66</a:t>
                      </a:r>
                      <a:endParaRPr lang="ru-RU" sz="1600" b="1" dirty="0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25,92</a:t>
                      </a:r>
                      <a:endParaRPr lang="ru-RU" sz="1600" b="1" dirty="0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</a:tr>
              <a:tr h="482449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</a:t>
                      </a:r>
                      <a:endParaRPr lang="ru-RU" sz="16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12</a:t>
                      </a:r>
                      <a:endParaRPr lang="ru-RU" sz="1600" b="1" dirty="0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5,47</a:t>
                      </a:r>
                      <a:endParaRPr lang="ru-RU" sz="1600" b="1" dirty="0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</a:tr>
              <a:tr h="482449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</a:t>
                      </a:r>
                      <a:endParaRPr lang="ru-RU" sz="16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7</a:t>
                      </a:r>
                      <a:endParaRPr lang="ru-RU" sz="16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1,82</a:t>
                      </a:r>
                      <a:endParaRPr lang="ru-RU" sz="1600" b="1" dirty="0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6245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i="1" dirty="0"/>
              <a:t>Количество диагнозов у студентов СМГ в ПетрГУ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i="1" dirty="0"/>
              <a:t>(на 1.01.2018 г.)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2989991"/>
              </p:ext>
            </p:extLst>
          </p:nvPr>
        </p:nvGraphicFramePr>
        <p:xfrm>
          <a:off x="755574" y="1916830"/>
          <a:ext cx="7200801" cy="41044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45817"/>
                <a:gridCol w="1854717"/>
                <a:gridCol w="2400267"/>
              </a:tblGrid>
              <a:tr h="1221894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Количество диагнозов на 1 чел.</a:t>
                      </a:r>
                      <a:endParaRPr lang="ru-RU" sz="1400" b="1" dirty="0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Количество человек</a:t>
                      </a:r>
                      <a:endParaRPr lang="ru-RU" sz="14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в %</a:t>
                      </a:r>
                      <a:endParaRPr lang="ru-RU" sz="14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</a:tr>
              <a:tr h="576513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99</a:t>
                      </a:r>
                      <a:endParaRPr lang="ru-RU" sz="1400" b="1" dirty="0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46,47</a:t>
                      </a:r>
                      <a:endParaRPr lang="ru-RU" sz="14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</a:tr>
              <a:tr h="576513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</a:t>
                      </a:r>
                      <a:endParaRPr lang="ru-RU" sz="14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72</a:t>
                      </a:r>
                      <a:endParaRPr lang="ru-RU" sz="1400" b="1" dirty="0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33,8</a:t>
                      </a:r>
                      <a:endParaRPr lang="ru-RU" sz="14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</a:tr>
              <a:tr h="576513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</a:t>
                      </a:r>
                      <a:endParaRPr lang="ru-RU" sz="14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29</a:t>
                      </a:r>
                      <a:endParaRPr lang="ru-RU" sz="1400" b="1" dirty="0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13,61</a:t>
                      </a:r>
                      <a:endParaRPr lang="ru-RU" sz="14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</a:tr>
              <a:tr h="576513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4</a:t>
                      </a:r>
                      <a:endParaRPr lang="ru-RU" sz="14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12</a:t>
                      </a:r>
                      <a:endParaRPr lang="ru-RU" sz="1400" b="1" dirty="0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5,19</a:t>
                      </a:r>
                      <a:endParaRPr lang="ru-RU" sz="1400" b="1" dirty="0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</a:tr>
              <a:tr h="576513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5</a:t>
                      </a:r>
                      <a:endParaRPr lang="ru-RU" sz="14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0,46</a:t>
                      </a:r>
                      <a:endParaRPr lang="ru-RU" sz="1400" b="1" dirty="0">
                        <a:effectLst/>
                        <a:latin typeface="Times New Roman"/>
                        <a:ea typeface="SimSun"/>
                        <a:cs typeface="font292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7637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/>
              <a:t>Выводы: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/>
              <a:t>В течении 2012-2017 годов отмечается тенденция к увеличению количества студентов, отнесённых по состоянию здоровья к специальной медицинской </a:t>
            </a:r>
            <a:r>
              <a:rPr lang="ru-RU" b="1" dirty="0" smtClean="0"/>
              <a:t>группе</a:t>
            </a:r>
          </a:p>
          <a:p>
            <a:pPr algn="just"/>
            <a:r>
              <a:rPr lang="ru-RU" b="1" dirty="0" smtClean="0"/>
              <a:t>Имеет </a:t>
            </a:r>
            <a:r>
              <a:rPr lang="ru-RU" b="1" dirty="0"/>
              <a:t>место тенденция увеличения количества диагнозов на одного человека.</a:t>
            </a:r>
            <a:endParaRPr lang="ru-RU" b="1" dirty="0" smtClean="0"/>
          </a:p>
          <a:p>
            <a:pPr algn="just"/>
            <a:r>
              <a:rPr lang="ru-RU" b="1" dirty="0" smtClean="0"/>
              <a:t>Увеличилось </a:t>
            </a:r>
            <a:r>
              <a:rPr lang="ru-RU" b="1" dirty="0"/>
              <a:t>количество студентов, имеющих заболевания сердечно - сосудистой системы и </a:t>
            </a:r>
            <a:r>
              <a:rPr lang="ru-RU" b="1" dirty="0" err="1"/>
              <a:t>опорно</a:t>
            </a:r>
            <a:r>
              <a:rPr lang="ru-RU" b="1" dirty="0"/>
              <a:t> – двигательного. Подобная тенденция имело место и в предшествующий пятилетний период. Это позволяет говорить об изменении структуры заболеваемости школьников и студентов, что, в свою очередь, требует дальнейших исследований.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282910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85</TotalTime>
  <Words>457</Words>
  <Application>Microsoft Office PowerPoint</Application>
  <PresentationFormat>Экран (4:3)</PresentationFormat>
  <Paragraphs>229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Соседство</vt:lpstr>
      <vt:lpstr>Нозологический анализ основных заболеваний студентов специальной медицинской группы в Петрозаводском государственном университете  </vt:lpstr>
      <vt:lpstr>Количество студентов СМГ в ПетрГУ (2008-2012 гг.) </vt:lpstr>
      <vt:lpstr>Количество студентов СМГ в ПетрГУ (2013-2017 гг.) </vt:lpstr>
      <vt:lpstr>Основные заболевания студентов СМГ в ПетрГУ (2013-2017 гг.)</vt:lpstr>
      <vt:lpstr>Рейтинг основных заболеваний студентов СМГ в ПетрГУ </vt:lpstr>
      <vt:lpstr>Количество диагнозов у студентов СМГ в ПетрГУ (на 1.01.2013 г.) </vt:lpstr>
      <vt:lpstr>Количество диагнозов у студентов СМГ в ПетрГУ (на 1.01.2018 г.) </vt:lpstr>
      <vt:lpstr>Выводы: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Нозологический анализ основных заболеваний студентов специальной медицинской группы в Петрозаводском государственном университете  </dc:title>
  <dc:creator>Кремнёва Виктория Николаевна</dc:creator>
  <cp:lastModifiedBy>Кремнёва Виктория Николаевна</cp:lastModifiedBy>
  <cp:revision>12</cp:revision>
  <dcterms:created xsi:type="dcterms:W3CDTF">2018-09-21T07:27:46Z</dcterms:created>
  <dcterms:modified xsi:type="dcterms:W3CDTF">2018-09-21T08:53:09Z</dcterms:modified>
</cp:coreProperties>
</file>