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Nuni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Nunito-bold.fntdata"/><Relationship Id="rId14" Type="http://schemas.openxmlformats.org/officeDocument/2006/relationships/font" Target="fonts/Nunito-regular.fntdata"/><Relationship Id="rId17" Type="http://schemas.openxmlformats.org/officeDocument/2006/relationships/font" Target="fonts/Nunito-boldItalic.fntdata"/><Relationship Id="rId16" Type="http://schemas.openxmlformats.org/officeDocument/2006/relationships/font" Target="fonts/Nuni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42316786e1_0_1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42316786e1_0_1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42316786e1_0_1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42316786e1_0_1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42316786e1_0_1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42316786e1_0_1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42316786e1_0_2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42316786e1_0_2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42316786e1_0_2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42316786e1_0_2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42316786e1_0_2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42316786e1_0_2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42316786e1_0_2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42316786e1_0_2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920750" y="1719676"/>
            <a:ext cx="5302500" cy="1223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3000">
                <a:solidFill>
                  <a:srgbClr val="66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Медицинские рекомендации студентам при самостоятельной подготовке к сдаче норм ВФСК ГТО</a:t>
            </a:r>
            <a:endParaRPr b="1" sz="3000">
              <a:solidFill>
                <a:srgbClr val="66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4034175" y="3645833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5B0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Романюк В.А.</a:t>
            </a:r>
            <a:endParaRPr sz="3000">
              <a:solidFill>
                <a:srgbClr val="5B0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title"/>
          </p:nvPr>
        </p:nvSpPr>
        <p:spPr>
          <a:xfrm>
            <a:off x="819150" y="18335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Прыжок в длину с разбега,</a:t>
            </a:r>
            <a:endParaRPr b="1">
              <a:solidFill>
                <a:srgbClr val="5B0F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Прыжок в длину с места толчком двумя ногами:</a:t>
            </a:r>
            <a:endParaRPr b="1">
              <a:solidFill>
                <a:srgbClr val="5B0F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4"/>
          <p:cNvSpPr txBox="1"/>
          <p:nvPr>
            <p:ph idx="1" type="body"/>
          </p:nvPr>
        </p:nvSpPr>
        <p:spPr>
          <a:xfrm>
            <a:off x="819150" y="1645700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1. </a:t>
            </a:r>
            <a:r>
              <a:rPr lang="ru" sz="24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Бронхиальная астма с частыми приступами;</a:t>
            </a:r>
            <a:br>
              <a:rPr lang="ru" sz="24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" sz="24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2. Обострение язвенной болезни;</a:t>
            </a:r>
            <a:br>
              <a:rPr lang="ru" sz="24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" sz="24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3. Заболевания опорно-двигательного аппарата;</a:t>
            </a:r>
            <a:br>
              <a:rPr lang="ru" sz="24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" sz="24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4. Тяжелая форма гипертонии;</a:t>
            </a:r>
            <a:br>
              <a:rPr lang="ru" sz="24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" sz="24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5. Пороки сердца;</a:t>
            </a:r>
            <a:br>
              <a:rPr lang="ru" sz="24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" sz="24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6. Хронические болезни почек;</a:t>
            </a:r>
            <a:br>
              <a:rPr lang="ru" sz="24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" sz="24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7. Нервно–психические расстройства;</a:t>
            </a:r>
            <a:br>
              <a:rPr lang="ru" sz="24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" sz="24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8. Большой вес (более 100 кг.).</a:t>
            </a:r>
            <a:endParaRPr sz="2400">
              <a:solidFill>
                <a:srgbClr val="5B0F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/>
          <p:nvPr>
            <p:ph type="title"/>
          </p:nvPr>
        </p:nvSpPr>
        <p:spPr>
          <a:xfrm>
            <a:off x="896400" y="24957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Бег: 100 м, 2 км, 3 км</a:t>
            </a:r>
            <a:endParaRPr b="1">
              <a:solidFill>
                <a:srgbClr val="5B0F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5"/>
          <p:cNvSpPr txBox="1"/>
          <p:nvPr>
            <p:ph idx="1" type="body"/>
          </p:nvPr>
        </p:nvSpPr>
        <p:spPr>
          <a:xfrm>
            <a:off x="819150" y="942150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1.Глаукома и высокая степень близорукости;</a:t>
            </a:r>
            <a:endParaRPr sz="2400">
              <a:solidFill>
                <a:srgbClr val="5B0F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2.Нервно–психические расстройства;</a:t>
            </a:r>
            <a:endParaRPr sz="2400">
              <a:solidFill>
                <a:srgbClr val="5B0F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3.Пороки сердца;</a:t>
            </a:r>
            <a:endParaRPr sz="2400">
              <a:solidFill>
                <a:srgbClr val="5B0F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4.Недостаточность кровообращения;</a:t>
            </a:r>
            <a:endParaRPr sz="2400">
              <a:solidFill>
                <a:srgbClr val="5B0F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5.Выраженные расстройства сердечного ритма;</a:t>
            </a:r>
            <a:endParaRPr sz="2400">
              <a:solidFill>
                <a:srgbClr val="5B0F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6.Хронические болезни почек;</a:t>
            </a:r>
            <a:endParaRPr sz="2400">
              <a:solidFill>
                <a:srgbClr val="5B0F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7.Обострение язвенной болезни;</a:t>
            </a:r>
            <a:endParaRPr sz="2400">
              <a:solidFill>
                <a:srgbClr val="5B0F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8.Бронхиальная астма с частыми приступами;</a:t>
            </a:r>
            <a:endParaRPr sz="2400">
              <a:solidFill>
                <a:srgbClr val="5B0F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9.Острые заболевания и период выздоровления;</a:t>
            </a:r>
            <a:endParaRPr sz="2400">
              <a:solidFill>
                <a:srgbClr val="5B0F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10.Тяжелая форма гипертонии.</a:t>
            </a:r>
            <a:endParaRPr sz="2400">
              <a:solidFill>
                <a:srgbClr val="5B0F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 txBox="1"/>
          <p:nvPr>
            <p:ph type="title"/>
          </p:nvPr>
        </p:nvSpPr>
        <p:spPr>
          <a:xfrm>
            <a:off x="819150" y="27165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8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Подтягивание из виса лежа на низкой перекладине,</a:t>
            </a:r>
            <a:endParaRPr b="1" sz="2800">
              <a:solidFill>
                <a:srgbClr val="5B0F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8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Сгибание и разгибание рук в упоре лежа на полу:</a:t>
            </a:r>
            <a:endParaRPr b="1" sz="2800">
              <a:solidFill>
                <a:srgbClr val="5B0F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6"/>
          <p:cNvSpPr txBox="1"/>
          <p:nvPr>
            <p:ph idx="1" type="body"/>
          </p:nvPr>
        </p:nvSpPr>
        <p:spPr>
          <a:xfrm>
            <a:off x="819150" y="21673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1.Заболевания опорно-двигательного аппарата;</a:t>
            </a:r>
            <a:endParaRPr sz="2400">
              <a:solidFill>
                <a:srgbClr val="5B0F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2.Кардиологические заболевания (повышенное давление, аритмия, экстрасистолия);</a:t>
            </a:r>
            <a:endParaRPr sz="2400">
              <a:solidFill>
                <a:srgbClr val="5B0F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3.Близорукость.</a:t>
            </a:r>
            <a:endParaRPr sz="2400">
              <a:solidFill>
                <a:srgbClr val="5B0F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7"/>
          <p:cNvSpPr txBox="1"/>
          <p:nvPr>
            <p:ph type="title"/>
          </p:nvPr>
        </p:nvSpPr>
        <p:spPr>
          <a:xfrm>
            <a:off x="819150" y="23855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8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Поднимание туловища из положения лежа на спине,</a:t>
            </a:r>
            <a:endParaRPr b="1" sz="2800">
              <a:solidFill>
                <a:srgbClr val="5B0F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8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Наклон вперед из положения стоя с прямыми ногами:</a:t>
            </a:r>
            <a:endParaRPr b="1" sz="2800">
              <a:solidFill>
                <a:srgbClr val="5B0F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7"/>
          <p:cNvSpPr txBox="1"/>
          <p:nvPr>
            <p:ph idx="1" type="body"/>
          </p:nvPr>
        </p:nvSpPr>
        <p:spPr>
          <a:xfrm>
            <a:off x="819150" y="2123200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1.Глаукома, заболевания сетчатки;</a:t>
            </a:r>
            <a:endParaRPr sz="2200">
              <a:solidFill>
                <a:srgbClr val="5B0F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2.Острый и подострый период хронических заболеваний;</a:t>
            </a:r>
            <a:endParaRPr sz="2200">
              <a:solidFill>
                <a:srgbClr val="5B0F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3.Органические поражения сердца (мерцательная аритмия, пароксизмальная тахикардия, некомпенсированные пороки, дистрофия миокарда);</a:t>
            </a:r>
            <a:endParaRPr sz="2200">
              <a:solidFill>
                <a:srgbClr val="5B0F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4.Межпозвоночная грыжа;</a:t>
            </a:r>
            <a:endParaRPr sz="2200">
              <a:solidFill>
                <a:srgbClr val="5B0F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5.Заболевания опорно - двигательного аппарата.</a:t>
            </a:r>
            <a:endParaRPr sz="2200">
              <a:solidFill>
                <a:srgbClr val="5B0F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8"/>
          <p:cNvSpPr txBox="1"/>
          <p:nvPr>
            <p:ph type="title"/>
          </p:nvPr>
        </p:nvSpPr>
        <p:spPr>
          <a:xfrm>
            <a:off x="819150" y="2054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Бег на лыжах на 3 км, на 5 км,</a:t>
            </a:r>
            <a:endParaRPr b="1">
              <a:solidFill>
                <a:srgbClr val="5B0F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Кросс на 3 км по пересеченной местности:</a:t>
            </a:r>
            <a:endParaRPr b="1">
              <a:solidFill>
                <a:srgbClr val="5B0F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8"/>
          <p:cNvSpPr txBox="1"/>
          <p:nvPr>
            <p:ph idx="1" type="body"/>
          </p:nvPr>
        </p:nvSpPr>
        <p:spPr>
          <a:xfrm>
            <a:off x="819150" y="1469150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1.Высокая и осложненная близорукость;</a:t>
            </a:r>
            <a:endParaRPr sz="2400">
              <a:solidFill>
                <a:srgbClr val="5B0F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2.Пороки сердца;</a:t>
            </a:r>
            <a:endParaRPr sz="2400">
              <a:solidFill>
                <a:srgbClr val="5B0F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3.Недостаточность кровообращения;</a:t>
            </a:r>
            <a:endParaRPr sz="2400">
              <a:solidFill>
                <a:srgbClr val="5B0F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4.Заболевания опорно-двигательного аппарата;</a:t>
            </a:r>
            <a:endParaRPr sz="2400">
              <a:solidFill>
                <a:srgbClr val="5B0F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5.Тяжелая форма гипертонии;</a:t>
            </a:r>
            <a:endParaRPr sz="2400">
              <a:solidFill>
                <a:srgbClr val="5B0F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6.Выраженные расстройства сердечного ритма;</a:t>
            </a:r>
            <a:endParaRPr sz="2400">
              <a:solidFill>
                <a:srgbClr val="5B0F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7.Нарушение вестибулярного аппарата;</a:t>
            </a:r>
            <a:endParaRPr sz="2400">
              <a:solidFill>
                <a:srgbClr val="5B0F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8.Бронхиальная астма смешанного генеза.</a:t>
            </a:r>
            <a:endParaRPr sz="2400">
              <a:solidFill>
                <a:srgbClr val="5B0F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9"/>
          <p:cNvSpPr txBox="1"/>
          <p:nvPr>
            <p:ph type="title"/>
          </p:nvPr>
        </p:nvSpPr>
        <p:spPr>
          <a:xfrm>
            <a:off x="819150" y="32685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Плавание на 50 метров:</a:t>
            </a:r>
            <a:endParaRPr b="1">
              <a:solidFill>
                <a:srgbClr val="5B0F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9"/>
          <p:cNvSpPr txBox="1"/>
          <p:nvPr>
            <p:ph idx="1" type="body"/>
          </p:nvPr>
        </p:nvSpPr>
        <p:spPr>
          <a:xfrm>
            <a:off x="819150" y="864900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1.Кожные заболевания;</a:t>
            </a:r>
            <a:endParaRPr sz="2000">
              <a:solidFill>
                <a:srgbClr val="5B0F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2.Обострение язвенной болезни;</a:t>
            </a:r>
            <a:endParaRPr sz="2000">
              <a:solidFill>
                <a:srgbClr val="5B0F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3.Стенокардия, нарушение сердечного ритма (аритмии), пороки сердца, ИБС, гипертония 3 стадии;</a:t>
            </a:r>
            <a:endParaRPr sz="2000">
              <a:solidFill>
                <a:srgbClr val="5B0F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4.Лор – заболевания;</a:t>
            </a:r>
            <a:endParaRPr sz="2000">
              <a:solidFill>
                <a:srgbClr val="5B0F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5.Бронхиальная астма смешанного генеза;</a:t>
            </a:r>
            <a:endParaRPr sz="2000">
              <a:solidFill>
                <a:srgbClr val="5B0F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6.Острые и хронические заболевания почек;</a:t>
            </a:r>
            <a:endParaRPr sz="2000">
              <a:solidFill>
                <a:srgbClr val="5B0F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7.Нарушения опорно-двигательной системы;</a:t>
            </a:r>
            <a:endParaRPr sz="2000">
              <a:solidFill>
                <a:srgbClr val="5B0F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8.Хронические заболевания в фазе обострения или инфекционные заболевания;</a:t>
            </a:r>
            <a:endParaRPr sz="2000">
              <a:solidFill>
                <a:srgbClr val="5B0F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9.Туберкулез открытой формы;</a:t>
            </a:r>
            <a:endParaRPr sz="2000">
              <a:solidFill>
                <a:srgbClr val="5B0F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10.Эпилепсия.</a:t>
            </a:r>
            <a:endParaRPr sz="2000">
              <a:solidFill>
                <a:srgbClr val="5B0F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0"/>
          <p:cNvSpPr txBox="1"/>
          <p:nvPr>
            <p:ph type="title"/>
          </p:nvPr>
        </p:nvSpPr>
        <p:spPr>
          <a:xfrm>
            <a:off x="819150" y="35995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5B0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Список литературы</a:t>
            </a:r>
            <a:endParaRPr b="1">
              <a:solidFill>
                <a:srgbClr val="5B0F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20"/>
          <p:cNvSpPr txBox="1"/>
          <p:nvPr>
            <p:ph idx="1" type="body"/>
          </p:nvPr>
        </p:nvSpPr>
        <p:spPr>
          <a:xfrm>
            <a:off x="929525" y="1085650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5B0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Макарова Г.А. Спортивная медицина. Учебник. - М.: Советский спорт, 2008. - 490 с.;</a:t>
            </a:r>
            <a:endParaRPr sz="1800">
              <a:solidFill>
                <a:srgbClr val="5B0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5B0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Сидоренко Е.И. Офтальмология. 2-е изд., испр. - М.: ГЭОТАР -Медиа, 2006. - 410 с.;</a:t>
            </a:r>
            <a:endParaRPr sz="1800">
              <a:solidFill>
                <a:srgbClr val="5B0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5B0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Новицкий В.В., Гольдберг Е.Д., Уразова О.И. Патофизиология. Том I. 4-е изд. – ГЭОТАР - Медиа, 2009. - 858 с.;</a:t>
            </a:r>
            <a:endParaRPr sz="1800">
              <a:solidFill>
                <a:srgbClr val="5B0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5B0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Мухин В.С., Мартынов А.И., Моисеев В.С. (ред.). Внутренние болезни. Том II М.: ГЭОТАР-МЕД, 2008. - 573 с.;</a:t>
            </a:r>
            <a:endParaRPr sz="1800">
              <a:solidFill>
                <a:srgbClr val="5B0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5B0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Жуйков В.П. Методическое и педагогическое сопровождение регионарного физкультурного комплекса «Готов к труду и обороне»: Учебно – методическое пособие. – БелГУ.: 2006. - 161 с..</a:t>
            </a:r>
            <a:endParaRPr sz="1800">
              <a:solidFill>
                <a:srgbClr val="5B0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